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Default Extension="vml" ContentType="application/vnd.openxmlformats-officedocument.vmlDrawing"/>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57" r:id="rId3"/>
    <p:sldId id="276" r:id="rId4"/>
    <p:sldId id="280" r:id="rId5"/>
    <p:sldId id="258" r:id="rId6"/>
    <p:sldId id="259" r:id="rId7"/>
    <p:sldId id="277" r:id="rId8"/>
    <p:sldId id="278" r:id="rId9"/>
    <p:sldId id="261" r:id="rId10"/>
    <p:sldId id="279" r:id="rId11"/>
    <p:sldId id="281" r:id="rId12"/>
    <p:sldId id="264" r:id="rId13"/>
    <p:sldId id="274" r:id="rId14"/>
    <p:sldId id="267" r:id="rId15"/>
    <p:sldId id="263" r:id="rId16"/>
    <p:sldId id="266" r:id="rId17"/>
    <p:sldId id="272" r:id="rId18"/>
    <p:sldId id="282" r:id="rId19"/>
    <p:sldId id="283" r:id="rId20"/>
  </p:sldIdLst>
  <p:sldSz cx="9144000" cy="6858000" type="screen4x3"/>
  <p:notesSz cx="6642100" cy="9320213"/>
  <p:defaultTextStyle>
    <a:defPPr>
      <a:defRPr lang="fr-F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620"/>
    <p:restoredTop sz="94660"/>
  </p:normalViewPr>
  <p:slideViewPr>
    <p:cSldViewPr>
      <p:cViewPr varScale="1">
        <p:scale>
          <a:sx n="71" d="100"/>
          <a:sy n="71" d="100"/>
        </p:scale>
        <p:origin x="-96" y="-18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84"/>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878138" cy="466725"/>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fr-FR"/>
          </a:p>
        </p:txBody>
      </p:sp>
      <p:sp>
        <p:nvSpPr>
          <p:cNvPr id="3" name="Espace réservé de la date 2"/>
          <p:cNvSpPr>
            <a:spLocks noGrp="1"/>
          </p:cNvSpPr>
          <p:nvPr>
            <p:ph type="dt" idx="1"/>
          </p:nvPr>
        </p:nvSpPr>
        <p:spPr>
          <a:xfrm>
            <a:off x="3762375" y="0"/>
            <a:ext cx="2878138" cy="466725"/>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34BC4112-C09C-4E60-BAB0-A7D197224B8A}" type="datetimeFigureOut">
              <a:rPr lang="fr-FR"/>
              <a:pPr>
                <a:defRPr/>
              </a:pPr>
              <a:t>01/12/2009</a:t>
            </a:fld>
            <a:endParaRPr lang="fr-FR"/>
          </a:p>
        </p:txBody>
      </p:sp>
      <p:sp>
        <p:nvSpPr>
          <p:cNvPr id="4" name="Espace réservé de l'image des diapositives 3"/>
          <p:cNvSpPr>
            <a:spLocks noGrp="1" noRot="1" noChangeAspect="1"/>
          </p:cNvSpPr>
          <p:nvPr>
            <p:ph type="sldImg" idx="2"/>
          </p:nvPr>
        </p:nvSpPr>
        <p:spPr>
          <a:xfrm>
            <a:off x="990600" y="698500"/>
            <a:ext cx="4660900" cy="3495675"/>
          </a:xfrm>
          <a:prstGeom prst="rect">
            <a:avLst/>
          </a:prstGeom>
          <a:noFill/>
          <a:ln w="12700">
            <a:solidFill>
              <a:prstClr val="black"/>
            </a:solidFill>
          </a:ln>
        </p:spPr>
        <p:txBody>
          <a:bodyPr vert="horz" lIns="91440" tIns="45720" rIns="91440" bIns="45720" rtlCol="0" anchor="ctr"/>
          <a:lstStyle/>
          <a:p>
            <a:pPr lvl="0"/>
            <a:endParaRPr lang="fr-FR" noProof="0"/>
          </a:p>
        </p:txBody>
      </p:sp>
      <p:sp>
        <p:nvSpPr>
          <p:cNvPr id="5" name="Espace réservé des commentaires 4"/>
          <p:cNvSpPr>
            <a:spLocks noGrp="1"/>
          </p:cNvSpPr>
          <p:nvPr>
            <p:ph type="body" sz="quarter" idx="3"/>
          </p:nvPr>
        </p:nvSpPr>
        <p:spPr>
          <a:xfrm>
            <a:off x="663575" y="4427538"/>
            <a:ext cx="5314950" cy="4194175"/>
          </a:xfrm>
          <a:prstGeom prst="rect">
            <a:avLst/>
          </a:prstGeom>
        </p:spPr>
        <p:txBody>
          <a:bodyPr vert="horz" lIns="91440" tIns="45720" rIns="91440" bIns="45720" rtlCol="0">
            <a:normAutofit/>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endParaRPr lang="fr-FR" noProof="0"/>
          </a:p>
        </p:txBody>
      </p:sp>
      <p:sp>
        <p:nvSpPr>
          <p:cNvPr id="6" name="Espace réservé du pied de page 5"/>
          <p:cNvSpPr>
            <a:spLocks noGrp="1"/>
          </p:cNvSpPr>
          <p:nvPr>
            <p:ph type="ftr" sz="quarter" idx="4"/>
          </p:nvPr>
        </p:nvSpPr>
        <p:spPr>
          <a:xfrm>
            <a:off x="0" y="8851900"/>
            <a:ext cx="2878138" cy="466725"/>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3762375" y="8851900"/>
            <a:ext cx="2878138" cy="466725"/>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316E8F0C-8EFF-4B8A-9F71-94D5CD226585}" type="slidenum">
              <a:rPr lang="fr-FR"/>
              <a:pPr>
                <a:defRPr/>
              </a:pPr>
              <a:t>‹N°›</a:t>
            </a:fld>
            <a:endParaRPr lang="fr-FR"/>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19458"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fr-FR" smtClean="0">
              <a:latin typeface="Arial" charset="0"/>
            </a:endParaRPr>
          </a:p>
        </p:txBody>
      </p:sp>
      <p:sp>
        <p:nvSpPr>
          <p:cNvPr id="19459"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9062F4B-50B6-4FEF-B0F1-0C2330FCCBC6}" type="slidenum">
              <a:rPr lang="fr-FR">
                <a:latin typeface="Arial" charset="0"/>
              </a:rPr>
              <a:pPr fontAlgn="base">
                <a:spcBef>
                  <a:spcPct val="0"/>
                </a:spcBef>
                <a:spcAft>
                  <a:spcPct val="0"/>
                </a:spcAft>
              </a:pPr>
              <a:t>2</a:t>
            </a:fld>
            <a:endParaRPr lang="fr-FR">
              <a:latin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A3671ED-D7D4-4D6C-8439-DA23DEBF4394}" type="slidenum">
              <a:rPr lang="fr-FR">
                <a:latin typeface="Arial" charset="0"/>
              </a:rPr>
              <a:pPr fontAlgn="base">
                <a:spcBef>
                  <a:spcPct val="0"/>
                </a:spcBef>
                <a:spcAft>
                  <a:spcPct val="0"/>
                </a:spcAft>
              </a:pPr>
              <a:t>11</a:t>
            </a:fld>
            <a:endParaRPr lang="fr-FR">
              <a:latin typeface="Arial" charset="0"/>
            </a:endParaRPr>
          </a:p>
        </p:txBody>
      </p:sp>
      <p:sp>
        <p:nvSpPr>
          <p:cNvPr id="35842" name="Rectangle 2"/>
          <p:cNvSpPr>
            <a:spLocks noGrp="1" noRot="1" noChangeArrowheads="1" noTextEdit="1"/>
          </p:cNvSpPr>
          <p:nvPr>
            <p:ph type="sldImg"/>
          </p:nvPr>
        </p:nvSpPr>
        <p:spPr bwMode="auto">
          <a:noFill/>
          <a:ln>
            <a:solidFill>
              <a:srgbClr val="000000"/>
            </a:solidFill>
            <a:miter lim="800000"/>
            <a:headEnd/>
            <a:tailEnd/>
          </a:ln>
        </p:spPr>
      </p:sp>
      <p:sp>
        <p:nvSpPr>
          <p:cNvPr id="3584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fr-FR" smtClean="0">
              <a:latin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37890"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fr-FR" smtClean="0">
              <a:latin typeface="Arial" charset="0"/>
            </a:endParaRPr>
          </a:p>
        </p:txBody>
      </p:sp>
      <p:sp>
        <p:nvSpPr>
          <p:cNvPr id="37891"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C593C52-7042-40BE-A998-031252804D55}" type="slidenum">
              <a:rPr lang="fr-FR">
                <a:latin typeface="Arial" charset="0"/>
              </a:rPr>
              <a:pPr fontAlgn="base">
                <a:spcBef>
                  <a:spcPct val="0"/>
                </a:spcBef>
                <a:spcAft>
                  <a:spcPct val="0"/>
                </a:spcAft>
              </a:pPr>
              <a:t>12</a:t>
            </a:fld>
            <a:endParaRPr lang="fr-FR">
              <a:latin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A122018-22C0-49E3-BE33-6140C343760A}" type="slidenum">
              <a:rPr lang="fr-FR">
                <a:latin typeface="Arial" charset="0"/>
              </a:rPr>
              <a:pPr fontAlgn="base">
                <a:spcBef>
                  <a:spcPct val="0"/>
                </a:spcBef>
                <a:spcAft>
                  <a:spcPct val="0"/>
                </a:spcAft>
              </a:pPr>
              <a:t>13</a:t>
            </a:fld>
            <a:endParaRPr lang="fr-FR">
              <a:latin typeface="Arial" charset="0"/>
            </a:endParaRPr>
          </a:p>
        </p:txBody>
      </p:sp>
      <p:sp>
        <p:nvSpPr>
          <p:cNvPr id="39938" name="Rectangle 2"/>
          <p:cNvSpPr>
            <a:spLocks noGrp="1" noRot="1" noChangeArrowheads="1" noTextEdit="1"/>
          </p:cNvSpPr>
          <p:nvPr>
            <p:ph type="sldImg"/>
          </p:nvPr>
        </p:nvSpPr>
        <p:spPr bwMode="auto">
          <a:noFill/>
          <a:ln>
            <a:solidFill>
              <a:srgbClr val="000000"/>
            </a:solidFill>
            <a:miter lim="800000"/>
            <a:headEnd/>
            <a:tailEnd/>
          </a:ln>
        </p:spPr>
      </p:sp>
      <p:sp>
        <p:nvSpPr>
          <p:cNvPr id="3993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fr-FR" smtClean="0">
              <a:latin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7F8EC6E-D46B-4C84-A3D8-A226516BB13B}" type="slidenum">
              <a:rPr lang="fr-FR">
                <a:latin typeface="Arial" charset="0"/>
              </a:rPr>
              <a:pPr fontAlgn="base">
                <a:spcBef>
                  <a:spcPct val="0"/>
                </a:spcBef>
                <a:spcAft>
                  <a:spcPct val="0"/>
                </a:spcAft>
              </a:pPr>
              <a:t>14</a:t>
            </a:fld>
            <a:endParaRPr lang="fr-FR">
              <a:latin typeface="Arial" charset="0"/>
            </a:endParaRPr>
          </a:p>
        </p:txBody>
      </p:sp>
      <p:sp>
        <p:nvSpPr>
          <p:cNvPr id="41986" name="Rectangle 2"/>
          <p:cNvSpPr>
            <a:spLocks noGrp="1" noRot="1" noChangeArrowheads="1" noTextEdit="1"/>
          </p:cNvSpPr>
          <p:nvPr>
            <p:ph type="sldImg"/>
          </p:nvPr>
        </p:nvSpPr>
        <p:spPr bwMode="auto">
          <a:noFill/>
          <a:ln>
            <a:solidFill>
              <a:srgbClr val="000000"/>
            </a:solidFill>
            <a:miter lim="800000"/>
            <a:headEnd/>
            <a:tailEnd/>
          </a:ln>
        </p:spPr>
      </p:sp>
      <p:sp>
        <p:nvSpPr>
          <p:cNvPr id="4198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fr-FR" smtClean="0">
              <a:latin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44034"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fr-FR" smtClean="0">
              <a:latin typeface="Arial" charset="0"/>
            </a:endParaRPr>
          </a:p>
        </p:txBody>
      </p:sp>
      <p:sp>
        <p:nvSpPr>
          <p:cNvPr id="44035"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D20FB8A-9B9D-49FD-A8C2-E51D5A021960}" type="slidenum">
              <a:rPr lang="fr-FR">
                <a:latin typeface="Arial" charset="0"/>
              </a:rPr>
              <a:pPr fontAlgn="base">
                <a:spcBef>
                  <a:spcPct val="0"/>
                </a:spcBef>
                <a:spcAft>
                  <a:spcPct val="0"/>
                </a:spcAft>
              </a:pPr>
              <a:t>15</a:t>
            </a:fld>
            <a:endParaRPr lang="fr-FR">
              <a:latin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46082"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fr-FR" smtClean="0">
              <a:latin typeface="Arial" charset="0"/>
            </a:endParaRPr>
          </a:p>
        </p:txBody>
      </p:sp>
      <p:sp>
        <p:nvSpPr>
          <p:cNvPr id="46083"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16AF043-4BF6-4128-94FB-0A3343C16388}" type="slidenum">
              <a:rPr lang="fr-FR">
                <a:latin typeface="Arial" charset="0"/>
              </a:rPr>
              <a:pPr fontAlgn="base">
                <a:spcBef>
                  <a:spcPct val="0"/>
                </a:spcBef>
                <a:spcAft>
                  <a:spcPct val="0"/>
                </a:spcAft>
              </a:pPr>
              <a:t>16</a:t>
            </a:fld>
            <a:endParaRPr lang="fr-FR">
              <a:latin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7AA270A-4600-4C34-9B72-32B80893538F}" type="slidenum">
              <a:rPr lang="fr-FR">
                <a:latin typeface="Arial" charset="0"/>
              </a:rPr>
              <a:pPr fontAlgn="base">
                <a:spcBef>
                  <a:spcPct val="0"/>
                </a:spcBef>
                <a:spcAft>
                  <a:spcPct val="0"/>
                </a:spcAft>
              </a:pPr>
              <a:t>17</a:t>
            </a:fld>
            <a:endParaRPr lang="fr-FR">
              <a:latin typeface="Arial" charset="0"/>
            </a:endParaRPr>
          </a:p>
        </p:txBody>
      </p:sp>
      <p:sp>
        <p:nvSpPr>
          <p:cNvPr id="48130" name="Rectangle 2"/>
          <p:cNvSpPr>
            <a:spLocks noGrp="1" noRot="1" noChangeArrowheads="1" noTextEdit="1"/>
          </p:cNvSpPr>
          <p:nvPr>
            <p:ph type="sldImg"/>
          </p:nvPr>
        </p:nvSpPr>
        <p:spPr bwMode="auto">
          <a:noFill/>
          <a:ln>
            <a:solidFill>
              <a:srgbClr val="000000"/>
            </a:solidFill>
            <a:miter lim="800000"/>
            <a:headEnd/>
            <a:tailEnd/>
          </a:ln>
        </p:spPr>
      </p:sp>
      <p:sp>
        <p:nvSpPr>
          <p:cNvPr id="4813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fr-FR" smtClean="0">
              <a:latin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4166F88-6B7C-44BF-AF78-270EF3490DD6}" type="slidenum">
              <a:rPr lang="fr-FR"/>
              <a:pPr fontAlgn="base">
                <a:spcBef>
                  <a:spcPct val="0"/>
                </a:spcBef>
                <a:spcAft>
                  <a:spcPct val="0"/>
                </a:spcAft>
              </a:pPr>
              <a:t>18</a:t>
            </a:fld>
            <a:endParaRPr lang="fr-FR"/>
          </a:p>
        </p:txBody>
      </p:sp>
      <p:sp>
        <p:nvSpPr>
          <p:cNvPr id="53250" name="Rectangle 2"/>
          <p:cNvSpPr>
            <a:spLocks noGrp="1" noRot="1" noChangeArrowheads="1" noTextEdit="1"/>
          </p:cNvSpPr>
          <p:nvPr>
            <p:ph type="sldImg"/>
          </p:nvPr>
        </p:nvSpPr>
        <p:spPr bwMode="auto">
          <a:xfrm>
            <a:off x="990600" y="696913"/>
            <a:ext cx="4660900" cy="3495675"/>
          </a:xfrm>
          <a:noFill/>
          <a:ln>
            <a:solidFill>
              <a:srgbClr val="000000"/>
            </a:solidFill>
            <a:miter lim="800000"/>
            <a:headEnd/>
            <a:tailEnd/>
          </a:ln>
        </p:spPr>
      </p:sp>
      <p:sp>
        <p:nvSpPr>
          <p:cNvPr id="53251" name="Rectangle 3"/>
          <p:cNvSpPr>
            <a:spLocks noGrp="1" noChangeArrowheads="1"/>
          </p:cNvSpPr>
          <p:nvPr>
            <p:ph type="body" idx="1"/>
          </p:nvPr>
        </p:nvSpPr>
        <p:spPr bwMode="auto">
          <a:xfrm>
            <a:off x="663575" y="4425950"/>
            <a:ext cx="5314950" cy="4197350"/>
          </a:xfrm>
          <a:noFill/>
        </p:spPr>
        <p:txBody>
          <a:bodyPr wrap="square" numCol="1" anchor="t" anchorCtr="0" compatLnSpc="1">
            <a:prstTxWarp prst="textNoShape">
              <a:avLst/>
            </a:prstTxWarp>
          </a:bodyPr>
          <a:lstStyle/>
          <a:p>
            <a:pPr>
              <a:spcBef>
                <a:spcPct val="0"/>
              </a:spcBef>
            </a:pPr>
            <a:endParaRPr lang="fr-FR"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7D50AAB-F784-4D6C-8ECA-815EC9D92D44}" type="slidenum">
              <a:rPr lang="fr-FR"/>
              <a:pPr fontAlgn="base">
                <a:spcBef>
                  <a:spcPct val="0"/>
                </a:spcBef>
                <a:spcAft>
                  <a:spcPct val="0"/>
                </a:spcAft>
              </a:pPr>
              <a:t>19</a:t>
            </a:fld>
            <a:endParaRPr lang="fr-FR"/>
          </a:p>
        </p:txBody>
      </p:sp>
      <p:sp>
        <p:nvSpPr>
          <p:cNvPr id="55298" name="Rectangle 2"/>
          <p:cNvSpPr>
            <a:spLocks noGrp="1" noRot="1" noChangeArrowheads="1" noTextEdit="1"/>
          </p:cNvSpPr>
          <p:nvPr>
            <p:ph type="sldImg"/>
          </p:nvPr>
        </p:nvSpPr>
        <p:spPr bwMode="auto">
          <a:xfrm>
            <a:off x="990600" y="696913"/>
            <a:ext cx="4660900" cy="3495675"/>
          </a:xfrm>
          <a:noFill/>
          <a:ln>
            <a:solidFill>
              <a:srgbClr val="000000"/>
            </a:solidFill>
            <a:miter lim="800000"/>
            <a:headEnd/>
            <a:tailEnd/>
          </a:ln>
        </p:spPr>
      </p:sp>
      <p:sp>
        <p:nvSpPr>
          <p:cNvPr id="55299" name="Rectangle 3"/>
          <p:cNvSpPr>
            <a:spLocks noGrp="1" noChangeArrowheads="1"/>
          </p:cNvSpPr>
          <p:nvPr>
            <p:ph type="body" idx="1"/>
          </p:nvPr>
        </p:nvSpPr>
        <p:spPr bwMode="auto">
          <a:xfrm>
            <a:off x="663575" y="4425950"/>
            <a:ext cx="5314950" cy="4197350"/>
          </a:xfrm>
          <a:noFill/>
        </p:spPr>
        <p:txBody>
          <a:bodyPr wrap="square" numCol="1" anchor="t" anchorCtr="0" compatLnSpc="1">
            <a:prstTxWarp prst="textNoShape">
              <a:avLst/>
            </a:prstTxWarp>
          </a:bodyPr>
          <a:lstStyle/>
          <a:p>
            <a:pPr>
              <a:spcBef>
                <a:spcPct val="0"/>
              </a:spcBef>
            </a:pPr>
            <a:endParaRPr lang="fr-FR"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49B5A23-412E-439B-9EC9-63CC3300E0BF}" type="slidenum">
              <a:rPr lang="fr-FR"/>
              <a:pPr fontAlgn="base">
                <a:spcBef>
                  <a:spcPct val="0"/>
                </a:spcBef>
                <a:spcAft>
                  <a:spcPct val="0"/>
                </a:spcAft>
              </a:pPr>
              <a:t>3</a:t>
            </a:fld>
            <a:endParaRPr lang="fr-FR"/>
          </a:p>
        </p:txBody>
      </p:sp>
      <p:sp>
        <p:nvSpPr>
          <p:cNvPr id="21506" name="Rectangle 2"/>
          <p:cNvSpPr>
            <a:spLocks noGrp="1" noRot="1" noChangeArrowheads="1" noTextEdit="1"/>
          </p:cNvSpPr>
          <p:nvPr>
            <p:ph type="sldImg"/>
          </p:nvPr>
        </p:nvSpPr>
        <p:spPr bwMode="auto">
          <a:xfrm>
            <a:off x="992188" y="696913"/>
            <a:ext cx="4660900" cy="3497262"/>
          </a:xfrm>
          <a:noFill/>
          <a:ln>
            <a:solidFill>
              <a:srgbClr val="000000"/>
            </a:solidFill>
            <a:miter lim="800000"/>
            <a:headEnd/>
            <a:tailEnd/>
          </a:ln>
        </p:spPr>
      </p:sp>
      <p:sp>
        <p:nvSpPr>
          <p:cNvPr id="21507" name="Rectangle 3"/>
          <p:cNvSpPr>
            <a:spLocks noGrp="1" noChangeArrowheads="1"/>
          </p:cNvSpPr>
          <p:nvPr>
            <p:ph type="body" idx="1"/>
          </p:nvPr>
        </p:nvSpPr>
        <p:spPr bwMode="auto">
          <a:xfrm>
            <a:off x="663575" y="4427538"/>
            <a:ext cx="5314950" cy="4195762"/>
          </a:xfrm>
          <a:noFill/>
        </p:spPr>
        <p:txBody>
          <a:bodyPr wrap="square" numCol="1" anchor="t" anchorCtr="0" compatLnSpc="1">
            <a:prstTxWarp prst="textNoShape">
              <a:avLst/>
            </a:prstTxWarp>
          </a:bodyPr>
          <a:lstStyle/>
          <a:p>
            <a:pPr>
              <a:lnSpc>
                <a:spcPct val="80000"/>
              </a:lnSpc>
              <a:spcBef>
                <a:spcPct val="0"/>
              </a:spcBef>
            </a:pPr>
            <a:r>
              <a:rPr lang="fr-FR" sz="800" i="1" smtClean="0"/>
              <a:t>2min</a:t>
            </a:r>
          </a:p>
          <a:p>
            <a:pPr>
              <a:lnSpc>
                <a:spcPct val="80000"/>
              </a:lnSpc>
              <a:spcBef>
                <a:spcPct val="0"/>
              </a:spcBef>
            </a:pPr>
            <a:r>
              <a:rPr lang="fr-FR" sz="800" b="1" smtClean="0"/>
              <a:t>L’étude du cycle de vie de ces ondes –mes ar- est basée sur différentes approches complémentaires:</a:t>
            </a:r>
          </a:p>
          <a:p>
            <a:pPr>
              <a:lnSpc>
                <a:spcPct val="80000"/>
              </a:lnSpc>
              <a:spcBef>
                <a:spcPct val="0"/>
              </a:spcBef>
              <a:buFontTx/>
              <a:buChar char="-"/>
            </a:pPr>
            <a:r>
              <a:rPr lang="fr-FR" sz="800" b="1" smtClean="0"/>
              <a:t>Des mesures in situ consistant en des profils de courant et hydrologiques récoltés lors de campagnes à la mer ainsi que des données de mouillage; ces mesures sont récoltées dans des régions contrastées- haute moyenne et basse latitudes- d’une part pour tenir compte de la spécificité régionale des ondes (forçage et processus de déferlt) et aussi estimer leur impact à plus grande échelle   (exple ou pas?); les mesures récoltées jusqu’à présent résolvent des échelles verticales jusqu’au m ce qui en termes de régime dynamique correspond au domaine des ondes internes et de la turbulence stratifiée</a:t>
            </a:r>
            <a:r>
              <a:rPr lang="fr-FR" sz="800" smtClean="0"/>
              <a:t> (à dire ici tout de suite? Ou bien globalt à la fin ce que chacun de ces méthodes permet de résoudre et les complémentarités). </a:t>
            </a:r>
            <a:r>
              <a:rPr lang="fr-FR" sz="800" b="1" smtClean="0"/>
              <a:t>Des mesures à haute fréquence permettant de résoudre le domaine inertiel et la zone dissipative sont prévues à court terme, et nous permettront de faire de faire le lien entre la dissipation et les caractéristiques des ondes</a:t>
            </a:r>
            <a:r>
              <a:rPr lang="fr-FR" sz="800" smtClean="0"/>
              <a:t> –ce que j’appelle param fine-échelle.</a:t>
            </a:r>
          </a:p>
          <a:p>
            <a:pPr>
              <a:lnSpc>
                <a:spcPct val="80000"/>
              </a:lnSpc>
              <a:spcBef>
                <a:spcPct val="0"/>
              </a:spcBef>
              <a:buFontTx/>
              <a:buChar char="-"/>
            </a:pPr>
            <a:r>
              <a:rPr lang="fr-FR" sz="800" b="1" smtClean="0"/>
              <a:t>Je réalise des simulations numériques, à l’aide d’un code non linéaire non hydrostatique permettant de résoudre le déferlement. Des configurations idéalisées sont choisies pour étudier le cycle de vie des ondes et dév des param. Le cas des ondes ig océaniques se prête bien aux études de processus se focalisant sur l’un ou l’autre des deux forçages- atm ou par la marée: ici le cas de la marée interne générée au niveau d’un talus continental et se propageant vers le large sous la forme d’un rayon, ou encore une onde interne propagative dont on étudie les processus de déferlement</a:t>
            </a:r>
            <a:r>
              <a:rPr lang="fr-FR" sz="800" smtClean="0"/>
              <a:t>. </a:t>
            </a:r>
            <a:r>
              <a:rPr lang="fr-FR" sz="800" b="1" smtClean="0"/>
              <a:t>Ces simulations fournisssent également un outil précieux d’interprétation des mesures in situ.</a:t>
            </a:r>
            <a:r>
              <a:rPr lang="fr-FR" sz="800" smtClean="0"/>
              <a:t> Ces études se sont focalisées jusqu’à présent sur la dynamique non linéaire et la turbulence stratifiée, elles ont différentes finalités: aide à l’interprétation des mesures in situ par l’accès aux champs 3d ou encore validation de méthodes d’analyse-dénomination ok?- (hyp de T)- dév de paramétrisation sur des cas tests définis à partir des mesures in situ (case qquepart config définies à partir des mesures in situ?); en ccl complément aux mesures in situ, étude de processus et dév de param.</a:t>
            </a:r>
          </a:p>
          <a:p>
            <a:pPr>
              <a:lnSpc>
                <a:spcPct val="80000"/>
              </a:lnSpc>
              <a:spcBef>
                <a:spcPct val="0"/>
              </a:spcBef>
              <a:buFontTx/>
              <a:buChar char="-"/>
            </a:pPr>
            <a:r>
              <a:rPr lang="fr-FR" sz="800" b="1" smtClean="0"/>
              <a:t>Le code de circulation générale du locean, Nemo, utilisé pour les simu de variabilité climatique, est un modèle tridimensionnel hydrostatique caàd néglie l’acc verticale, il est utilisé dans 2 buts: d’une part l’analyse des sorties du modèle dans des config réalistes est effectuée pour diagnostiquer dans quelle mesure le modèle reproduit ou non la génération  d’ondes et leur propagation, cette 1ère étape est indispensable pour déterminer le type de paramétrisation requis forçage/turbulence ou ondes / turbulence, d’autre part sur des cas tests pour valider une paramétrisation, en // avec les simulations numériques directes, ou ds une config réaliste en // mesures in situ</a:t>
            </a:r>
          </a:p>
          <a:p>
            <a:pPr>
              <a:lnSpc>
                <a:spcPct val="80000"/>
              </a:lnSpc>
              <a:spcBef>
                <a:spcPct val="0"/>
              </a:spcBef>
            </a:pPr>
            <a:r>
              <a:rPr lang="fr-FR" sz="800" smtClean="0"/>
              <a:t>Transition avec la suite:</a:t>
            </a:r>
          </a:p>
          <a:p>
            <a:pPr>
              <a:lnSpc>
                <a:spcPct val="80000"/>
              </a:lnSpc>
              <a:spcBef>
                <a:spcPct val="0"/>
              </a:spcBef>
            </a:pPr>
            <a:r>
              <a:rPr lang="fr-FR" sz="800" b="1" smtClean="0"/>
              <a:t>Résultats scénario de déferlt et turb stratifiée avec un // simu numériques et mesures in situ, dév. D’une paramétrisation de la marée interne dans les détroits i.</a:t>
            </a:r>
          </a:p>
          <a:p>
            <a:pPr>
              <a:lnSpc>
                <a:spcPct val="80000"/>
              </a:lnSpc>
              <a:spcBef>
                <a:spcPct val="0"/>
              </a:spcBef>
            </a:pPr>
            <a:r>
              <a:rPr lang="fr-FR" sz="800" smtClean="0"/>
              <a:t>*mesures dans des régions contrastées:</a:t>
            </a:r>
          </a:p>
          <a:p>
            <a:pPr>
              <a:lnSpc>
                <a:spcPct val="80000"/>
              </a:lnSpc>
              <a:spcBef>
                <a:spcPct val="0"/>
              </a:spcBef>
            </a:pPr>
            <a:r>
              <a:rPr lang="fr-FR" sz="800" smtClean="0"/>
              <a:t>D’une part/ impact qui seront différents et d’autre part/ processus de déferlt</a:t>
            </a:r>
          </a:p>
          <a:p>
            <a:pPr>
              <a:lnSpc>
                <a:spcPct val="80000"/>
              </a:lnSpc>
              <a:spcBef>
                <a:spcPct val="0"/>
              </a:spcBef>
            </a:pPr>
            <a:r>
              <a:rPr lang="fr-FR" sz="800" smtClean="0"/>
              <a:t>*simu idéalisées: complément mesures in situ/ processus &amp; interprétation mesures, dév de param.</a:t>
            </a:r>
          </a:p>
          <a:p>
            <a:pPr>
              <a:lnSpc>
                <a:spcPct val="80000"/>
              </a:lnSpc>
              <a:spcBef>
                <a:spcPct val="0"/>
              </a:spcBef>
            </a:pPr>
            <a:r>
              <a:rPr lang="fr-FR" sz="800" smtClean="0"/>
              <a:t>*simu Nemo: test de param/ obs mais aussi / simu idéalisées, (éventuellt simu réalistes, + ds le projet)</a:t>
            </a:r>
          </a:p>
          <a:p>
            <a:pPr>
              <a:lnSpc>
                <a:spcPct val="80000"/>
              </a:lnSpc>
              <a:spcBef>
                <a:spcPct val="0"/>
              </a:spcBef>
            </a:pPr>
            <a:r>
              <a:rPr lang="fr-FR" sz="800" smtClean="0"/>
              <a:t>Rq GM: 15 à 20Sv NADW</a:t>
            </a:r>
          </a:p>
          <a:p>
            <a:pPr>
              <a:lnSpc>
                <a:spcPct val="80000"/>
              </a:lnSpc>
              <a:spcBef>
                <a:spcPct val="0"/>
              </a:spcBef>
            </a:pPr>
            <a:r>
              <a:rPr lang="fr-FR" sz="800" b="1" smtClean="0">
                <a:solidFill>
                  <a:srgbClr val="0066FF"/>
                </a:solidFill>
              </a:rPr>
              <a:t>Rq Gilles: bien commenter le diagramme régime dynamique, copier coller de l’original, ajouter complémentaires et même code de couleur pour les ss-titres</a:t>
            </a:r>
          </a:p>
          <a:p>
            <a:pPr>
              <a:lnSpc>
                <a:spcPct val="80000"/>
              </a:lnSpc>
              <a:spcBef>
                <a:spcPct val="0"/>
              </a:spcBef>
            </a:pPr>
            <a:r>
              <a:rPr lang="fr-FR" sz="800" b="1" smtClean="0">
                <a:solidFill>
                  <a:srgbClr val="0066FF"/>
                </a:solidFill>
              </a:rPr>
              <a:t>Bien dire ce qu’est l’approximation hydrostatique</a:t>
            </a:r>
          </a:p>
          <a:p>
            <a:pPr>
              <a:lnSpc>
                <a:spcPct val="80000"/>
              </a:lnSpc>
              <a:spcBef>
                <a:spcPct val="0"/>
              </a:spcBef>
            </a:pPr>
            <a:r>
              <a:rPr lang="fr-FR" sz="800" b="1" smtClean="0">
                <a:solidFill>
                  <a:srgbClr val="0066FF"/>
                </a:solidFill>
              </a:rPr>
              <a:t>Michel dire que c’est un modèle 3D qui peut reproduire les ondes de fréquence proches de la f de Coriolis (en fonction de la résolution) mais pas la plus haute fréquence ni le déferlt</a:t>
            </a:r>
          </a:p>
          <a:p>
            <a:pPr>
              <a:lnSpc>
                <a:spcPct val="80000"/>
              </a:lnSpc>
              <a:spcBef>
                <a:spcPct val="0"/>
              </a:spcBef>
            </a:pPr>
            <a:endParaRPr lang="fr-FR" sz="800" smtClean="0"/>
          </a:p>
          <a:p>
            <a:pPr>
              <a:lnSpc>
                <a:spcPct val="80000"/>
              </a:lnSpc>
              <a:spcBef>
                <a:spcPct val="0"/>
              </a:spcBef>
              <a:buFont typeface="Symbol" pitchFamily="18" charset="2"/>
              <a:buChar char="Þ"/>
            </a:pPr>
            <a:r>
              <a:rPr lang="fr-FR" sz="800" b="1" smtClean="0"/>
              <a:t>peut-être mieux de commencer par mesures in situ, ce qu’on déduit avec, projets/ turbulence; différentes régions car processus fonction de la latitude et de la stratification et aussi pour étudier l’impact du mélange à + gde échelle</a:t>
            </a:r>
          </a:p>
          <a:p>
            <a:pPr>
              <a:lnSpc>
                <a:spcPct val="80000"/>
              </a:lnSpc>
              <a:spcBef>
                <a:spcPct val="0"/>
              </a:spcBef>
              <a:buFont typeface="Symbol" pitchFamily="18" charset="2"/>
              <a:buChar char="Þ"/>
            </a:pPr>
            <a:r>
              <a:rPr lang="fr-FR" sz="800" b="1" smtClean="0"/>
              <a:t>Études num. idéalisées: cycle de vie ondes/ bilan énerg. cas idéalisés (exple ici rayon de marée interne), aide à l’interprétation des mesures (exples feuillets hyp de T), </a:t>
            </a:r>
          </a:p>
          <a:p>
            <a:pPr>
              <a:lnSpc>
                <a:spcPct val="80000"/>
              </a:lnSpc>
              <a:spcBef>
                <a:spcPct val="0"/>
              </a:spcBef>
              <a:buFont typeface="Symbol" pitchFamily="18" charset="2"/>
              <a:buChar char="Þ"/>
            </a:pPr>
            <a:r>
              <a:rPr lang="fr-FR" sz="800" b="1" smtClean="0"/>
              <a:t>Code Nemo: 1ère étape diag. des ondes pour dét le type de param à développer,  test de param grâce au // avec les simu idéalisées sur des cas test mais aussi avec les mesures in situ</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5B08BB1-425F-4E60-BAE4-140D6A290701}" type="slidenum">
              <a:rPr lang="fr-FR">
                <a:latin typeface="Arial" charset="0"/>
              </a:rPr>
              <a:pPr fontAlgn="base">
                <a:spcBef>
                  <a:spcPct val="0"/>
                </a:spcBef>
                <a:spcAft>
                  <a:spcPct val="0"/>
                </a:spcAft>
              </a:pPr>
              <a:t>4</a:t>
            </a:fld>
            <a:endParaRPr lang="fr-FR">
              <a:latin typeface="Arial" charset="0"/>
            </a:endParaRPr>
          </a:p>
        </p:txBody>
      </p:sp>
      <p:sp>
        <p:nvSpPr>
          <p:cNvPr id="23554" name="Rectangle 2"/>
          <p:cNvSpPr>
            <a:spLocks noGrp="1" noRot="1" noChangeArrowheads="1" noTextEdit="1"/>
          </p:cNvSpPr>
          <p:nvPr>
            <p:ph type="sldImg"/>
          </p:nvPr>
        </p:nvSpPr>
        <p:spPr bwMode="auto">
          <a:noFill/>
          <a:ln>
            <a:solidFill>
              <a:srgbClr val="000000"/>
            </a:solidFill>
            <a:miter lim="800000"/>
            <a:headEnd/>
            <a:tailEnd/>
          </a:ln>
        </p:spPr>
      </p:sp>
      <p:sp>
        <p:nvSpPr>
          <p:cNvPr id="2355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fr-FR" smtClean="0">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25602"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fr-FR" smtClean="0">
              <a:latin typeface="Arial" charset="0"/>
            </a:endParaRPr>
          </a:p>
        </p:txBody>
      </p:sp>
      <p:sp>
        <p:nvSpPr>
          <p:cNvPr id="25603"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732B5B6-65F4-4775-87E3-3FD058AC92E4}" type="slidenum">
              <a:rPr lang="fr-FR">
                <a:latin typeface="Arial" charset="0"/>
              </a:rPr>
              <a:pPr fontAlgn="base">
                <a:spcBef>
                  <a:spcPct val="0"/>
                </a:spcBef>
                <a:spcAft>
                  <a:spcPct val="0"/>
                </a:spcAft>
              </a:pPr>
              <a:t>5</a:t>
            </a:fld>
            <a:endParaRPr lang="fr-FR">
              <a:latin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27650"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fr-FR" smtClean="0">
              <a:latin typeface="Arial" charset="0"/>
            </a:endParaRPr>
          </a:p>
        </p:txBody>
      </p:sp>
      <p:sp>
        <p:nvSpPr>
          <p:cNvPr id="27651"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20A5AC5-B3CC-47AE-9C49-1FF58E2A912C}" type="slidenum">
              <a:rPr lang="fr-FR">
                <a:latin typeface="Arial" charset="0"/>
              </a:rPr>
              <a:pPr fontAlgn="base">
                <a:spcBef>
                  <a:spcPct val="0"/>
                </a:spcBef>
                <a:spcAft>
                  <a:spcPct val="0"/>
                </a:spcAft>
              </a:pPr>
              <a:t>6</a:t>
            </a:fld>
            <a:endParaRPr lang="fr-FR">
              <a:latin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50178"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fr-FR" smtClean="0">
              <a:latin typeface="Arial" charset="0"/>
            </a:endParaRPr>
          </a:p>
        </p:txBody>
      </p:sp>
      <p:sp>
        <p:nvSpPr>
          <p:cNvPr id="50179"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51131B0-0A8D-48BE-B97D-8A363A5C3335}" type="slidenum">
              <a:rPr lang="fr-FR">
                <a:latin typeface="Arial" charset="0"/>
              </a:rPr>
              <a:pPr fontAlgn="base">
                <a:spcBef>
                  <a:spcPct val="0"/>
                </a:spcBef>
                <a:spcAft>
                  <a:spcPct val="0"/>
                </a:spcAft>
              </a:pPr>
              <a:t>7</a:t>
            </a:fld>
            <a:endParaRPr lang="fr-FR">
              <a:latin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233192A-C5DE-4554-B081-8345E70519D6}" type="slidenum">
              <a:rPr lang="fr-FR"/>
              <a:pPr fontAlgn="base">
                <a:spcBef>
                  <a:spcPct val="0"/>
                </a:spcBef>
                <a:spcAft>
                  <a:spcPct val="0"/>
                </a:spcAft>
              </a:pPr>
              <a:t>8</a:t>
            </a:fld>
            <a:endParaRPr lang="fr-FR"/>
          </a:p>
        </p:txBody>
      </p:sp>
      <p:sp>
        <p:nvSpPr>
          <p:cNvPr id="29698" name="Rectangle 7"/>
          <p:cNvSpPr txBox="1">
            <a:spLocks noGrp="1" noChangeArrowheads="1"/>
          </p:cNvSpPr>
          <p:nvPr/>
        </p:nvSpPr>
        <p:spPr bwMode="auto">
          <a:xfrm>
            <a:off x="3762375" y="8851900"/>
            <a:ext cx="2878138" cy="466725"/>
          </a:xfrm>
          <a:prstGeom prst="rect">
            <a:avLst/>
          </a:prstGeom>
          <a:noFill/>
          <a:ln w="9525">
            <a:noFill/>
            <a:miter lim="800000"/>
            <a:headEnd/>
            <a:tailEnd/>
          </a:ln>
        </p:spPr>
        <p:txBody>
          <a:bodyPr lIns="92062" tIns="46031" rIns="92062" bIns="46031" anchor="b"/>
          <a:lstStyle/>
          <a:p>
            <a:pPr algn="r" latinLnBrk="1"/>
            <a:fld id="{BE27E315-C193-4729-86FA-1E653A69980B}" type="slidenum">
              <a:rPr kumimoji="1" lang="en-US" sz="1200">
                <a:latin typeface="굴림"/>
                <a:ea typeface="굴림"/>
                <a:cs typeface="굴림"/>
              </a:rPr>
              <a:pPr algn="r" latinLnBrk="1"/>
              <a:t>8</a:t>
            </a:fld>
            <a:endParaRPr kumimoji="1" lang="en-US" sz="1200">
              <a:latin typeface="굴림"/>
              <a:ea typeface="굴림"/>
              <a:cs typeface="굴림"/>
            </a:endParaRPr>
          </a:p>
        </p:txBody>
      </p:sp>
      <p:sp>
        <p:nvSpPr>
          <p:cNvPr id="29699" name="Rectangle 2"/>
          <p:cNvSpPr>
            <a:spLocks noGrp="1" noRot="1" noChangeArrowheads="1" noTextEdit="1"/>
          </p:cNvSpPr>
          <p:nvPr>
            <p:ph type="sldImg"/>
          </p:nvPr>
        </p:nvSpPr>
        <p:spPr bwMode="auto">
          <a:noFill/>
          <a:ln>
            <a:solidFill>
              <a:srgbClr val="000000"/>
            </a:solidFill>
            <a:miter lim="800000"/>
            <a:headEnd/>
            <a:tailEnd/>
          </a:ln>
        </p:spPr>
      </p:sp>
      <p:sp>
        <p:nvSpPr>
          <p:cNvPr id="29700" name="Rectangle 3"/>
          <p:cNvSpPr>
            <a:spLocks noGrp="1" noChangeArrowheads="1"/>
          </p:cNvSpPr>
          <p:nvPr>
            <p:ph type="body" idx="1"/>
          </p:nvPr>
        </p:nvSpPr>
        <p:spPr bwMode="auto">
          <a:xfrm>
            <a:off x="663575" y="4425950"/>
            <a:ext cx="5314950" cy="4195763"/>
          </a:xfrm>
          <a:noFill/>
        </p:spPr>
        <p:txBody>
          <a:bodyPr wrap="square" lIns="92062" tIns="46031" rIns="92062" bIns="46031"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31746"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fr-FR" smtClean="0">
              <a:latin typeface="Arial" charset="0"/>
            </a:endParaRPr>
          </a:p>
        </p:txBody>
      </p:sp>
      <p:sp>
        <p:nvSpPr>
          <p:cNvPr id="31747"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DA21ADB-EE7F-4C3C-85E8-29D898E30C3E}" type="slidenum">
              <a:rPr lang="fr-FR">
                <a:latin typeface="Arial" charset="0"/>
              </a:rPr>
              <a:pPr fontAlgn="base">
                <a:spcBef>
                  <a:spcPct val="0"/>
                </a:spcBef>
                <a:spcAft>
                  <a:spcPct val="0"/>
                </a:spcAft>
              </a:pPr>
              <a:t>9</a:t>
            </a:fld>
            <a:endParaRPr lang="fr-FR">
              <a:latin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9852686-7A21-4688-94D4-24E4FB67D5FA}" type="slidenum">
              <a:rPr lang="fr-FR">
                <a:latin typeface="Arial" charset="0"/>
              </a:rPr>
              <a:pPr fontAlgn="base">
                <a:spcBef>
                  <a:spcPct val="0"/>
                </a:spcBef>
                <a:spcAft>
                  <a:spcPct val="0"/>
                </a:spcAft>
              </a:pPr>
              <a:t>10</a:t>
            </a:fld>
            <a:endParaRPr lang="fr-FR">
              <a:latin typeface="Arial" charset="0"/>
            </a:endParaRPr>
          </a:p>
        </p:txBody>
      </p:sp>
      <p:sp>
        <p:nvSpPr>
          <p:cNvPr id="33794" name="Rectangle 2"/>
          <p:cNvSpPr>
            <a:spLocks noGrp="1" noRot="1" noChangeArrowheads="1" noTextEdit="1"/>
          </p:cNvSpPr>
          <p:nvPr>
            <p:ph type="sldImg"/>
          </p:nvPr>
        </p:nvSpPr>
        <p:spPr bwMode="auto">
          <a:noFill/>
          <a:ln>
            <a:solidFill>
              <a:srgbClr val="000000"/>
            </a:solidFill>
            <a:miter lim="800000"/>
            <a:headEnd/>
            <a:tailEnd/>
          </a:ln>
        </p:spPr>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fr-FR" smtClean="0">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lvl1pPr>
              <a:defRPr/>
            </a:lvl1pPr>
          </a:lstStyle>
          <a:p>
            <a:pPr>
              <a:defRPr/>
            </a:pPr>
            <a:fld id="{8033D80C-42FE-4EB1-82B3-D7CF25340E57}" type="datetimeFigureOut">
              <a:rPr lang="fr-FR"/>
              <a:pPr>
                <a:defRPr/>
              </a:pPr>
              <a:t>01/12/2009</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99382829-44F8-43A1-8A46-7A02BCCDC828}" type="slidenum">
              <a:rPr lang="fr-FR"/>
              <a:pPr>
                <a:defRPr/>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fld id="{AE87BAF5-9030-413A-B4E8-2A3DD8178E78}" type="datetimeFigureOut">
              <a:rPr lang="fr-FR"/>
              <a:pPr>
                <a:defRPr/>
              </a:pPr>
              <a:t>01/12/2009</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198D56E8-7F78-4715-AEE8-55CC0EEA2022}" type="slidenum">
              <a:rPr lang="fr-FR"/>
              <a:pPr>
                <a:defRPr/>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fld id="{AA01EF4C-E297-4280-99BC-9176A2A7E145}" type="datetimeFigureOut">
              <a:rPr lang="fr-FR"/>
              <a:pPr>
                <a:defRPr/>
              </a:pPr>
              <a:t>01/12/2009</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BF8A772E-C554-4491-A31B-A8D567868870}" type="slidenum">
              <a:rPr lang="fr-FR"/>
              <a:pPr>
                <a:defRPr/>
              </a:pPr>
              <a:t>‹N°›</a:t>
            </a:fld>
            <a:endParaRPr lang="fr-F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cSld name="Titre et 4 contenus">
    <p:spTree>
      <p:nvGrpSpPr>
        <p:cNvPr id="1" name=""/>
        <p:cNvGrpSpPr/>
        <p:nvPr/>
      </p:nvGrpSpPr>
      <p:grpSpPr>
        <a:xfrm>
          <a:off x="0" y="0"/>
          <a:ext cx="0" cy="0"/>
          <a:chOff x="0" y="0"/>
          <a:chExt cx="0" cy="0"/>
        </a:xfrm>
      </p:grpSpPr>
      <p:sp>
        <p:nvSpPr>
          <p:cNvPr id="2" name="Titre 1"/>
          <p:cNvSpPr>
            <a:spLocks noGrp="1"/>
          </p:cNvSpPr>
          <p:nvPr>
            <p:ph type="title" sz="quarter"/>
          </p:nvPr>
        </p:nvSpPr>
        <p:spPr>
          <a:xfrm>
            <a:off x="685800" y="609600"/>
            <a:ext cx="7772400" cy="1143000"/>
          </a:xfrm>
        </p:spPr>
        <p:txBody>
          <a:bodyPr/>
          <a:lstStyle/>
          <a:p>
            <a:r>
              <a:rPr lang="fr-FR" smtClean="0"/>
              <a:t>Cliquez pour modifier le style du titre</a:t>
            </a:r>
            <a:endParaRPr lang="fr-FR"/>
          </a:p>
        </p:txBody>
      </p:sp>
      <p:sp>
        <p:nvSpPr>
          <p:cNvPr id="3" name="Espace réservé du contenu 2"/>
          <p:cNvSpPr>
            <a:spLocks noGrp="1"/>
          </p:cNvSpPr>
          <p:nvPr>
            <p:ph sz="quarter" idx="1"/>
          </p:nvPr>
        </p:nvSpPr>
        <p:spPr>
          <a:xfrm>
            <a:off x="685800" y="1981200"/>
            <a:ext cx="3810000" cy="198120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quarter" idx="2"/>
          </p:nvPr>
        </p:nvSpPr>
        <p:spPr>
          <a:xfrm>
            <a:off x="4648200" y="1981200"/>
            <a:ext cx="3810000" cy="198120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contenu 4"/>
          <p:cNvSpPr>
            <a:spLocks noGrp="1"/>
          </p:cNvSpPr>
          <p:nvPr>
            <p:ph sz="quarter" idx="3"/>
          </p:nvPr>
        </p:nvSpPr>
        <p:spPr>
          <a:xfrm>
            <a:off x="685800" y="4114800"/>
            <a:ext cx="3810000" cy="198120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contenu 5"/>
          <p:cNvSpPr>
            <a:spLocks noGrp="1"/>
          </p:cNvSpPr>
          <p:nvPr>
            <p:ph sz="quarter" idx="4"/>
          </p:nvPr>
        </p:nvSpPr>
        <p:spPr>
          <a:xfrm>
            <a:off x="4648200" y="4114800"/>
            <a:ext cx="3810000" cy="198120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a:xfrm>
            <a:off x="685800" y="6248400"/>
            <a:ext cx="1905000" cy="457200"/>
          </a:xfrm>
        </p:spPr>
        <p:txBody>
          <a:bodyPr/>
          <a:lstStyle>
            <a:lvl1pPr>
              <a:defRPr>
                <a:latin typeface="Arial" pitchFamily="34" charset="0"/>
              </a:defRPr>
            </a:lvl1pPr>
          </a:lstStyle>
          <a:p>
            <a:pPr>
              <a:defRPr/>
            </a:pPr>
            <a:endParaRPr lang="fr-FR"/>
          </a:p>
        </p:txBody>
      </p:sp>
      <p:sp>
        <p:nvSpPr>
          <p:cNvPr id="8" name="Espace réservé du pied de page 7"/>
          <p:cNvSpPr>
            <a:spLocks noGrp="1"/>
          </p:cNvSpPr>
          <p:nvPr>
            <p:ph type="ftr" sz="quarter" idx="11"/>
          </p:nvPr>
        </p:nvSpPr>
        <p:spPr>
          <a:xfrm>
            <a:off x="3124200" y="6248400"/>
            <a:ext cx="2895600" cy="457200"/>
          </a:xfrm>
        </p:spPr>
        <p:txBody>
          <a:bodyPr/>
          <a:lstStyle>
            <a:lvl1pPr>
              <a:defRPr>
                <a:latin typeface="Arial" pitchFamily="34" charset="0"/>
              </a:defRPr>
            </a:lvl1pPr>
          </a:lstStyle>
          <a:p>
            <a:pPr>
              <a:defRPr/>
            </a:pPr>
            <a:endParaRPr lang="fr-FR"/>
          </a:p>
        </p:txBody>
      </p:sp>
      <p:sp>
        <p:nvSpPr>
          <p:cNvPr id="9" name="Espace réservé du numéro de diapositive 8"/>
          <p:cNvSpPr>
            <a:spLocks noGrp="1"/>
          </p:cNvSpPr>
          <p:nvPr>
            <p:ph type="sldNum" sz="quarter" idx="12"/>
          </p:nvPr>
        </p:nvSpPr>
        <p:spPr>
          <a:xfrm>
            <a:off x="6553200" y="6248400"/>
            <a:ext cx="1905000" cy="457200"/>
          </a:xfrm>
        </p:spPr>
        <p:txBody>
          <a:bodyPr/>
          <a:lstStyle>
            <a:lvl1pPr>
              <a:defRPr/>
            </a:lvl1pPr>
          </a:lstStyle>
          <a:p>
            <a:pPr>
              <a:defRPr/>
            </a:pPr>
            <a:fld id="{93BC8517-614C-4E9C-B683-2662B7495DDA}" type="slidenum">
              <a:rPr lang="fr-FR"/>
              <a:pPr>
                <a:defRPr/>
              </a:pPr>
              <a:t>‹N°›</a:t>
            </a:fld>
            <a:endParaRPr lang="fr-F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Contenu">
    <p:spTree>
      <p:nvGrpSpPr>
        <p:cNvPr id="1" name=""/>
        <p:cNvGrpSpPr/>
        <p:nvPr/>
      </p:nvGrpSpPr>
      <p:grpSpPr>
        <a:xfrm>
          <a:off x="0" y="0"/>
          <a:ext cx="0" cy="0"/>
          <a:chOff x="0" y="0"/>
          <a:chExt cx="0" cy="0"/>
        </a:xfrm>
      </p:grpSpPr>
      <p:sp>
        <p:nvSpPr>
          <p:cNvPr id="2" name="Espace réservé du contenu 1"/>
          <p:cNvSpPr>
            <a:spLocks noGrp="1"/>
          </p:cNvSpPr>
          <p:nvPr>
            <p:ph/>
          </p:nvPr>
        </p:nvSpPr>
        <p:spPr>
          <a:xfrm>
            <a:off x="381000" y="228600"/>
            <a:ext cx="8458200" cy="586740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3" name="Rectangle 4"/>
          <p:cNvSpPr>
            <a:spLocks noGrp="1" noChangeArrowheads="1"/>
          </p:cNvSpPr>
          <p:nvPr>
            <p:ph type="sldNum" sz="quarter" idx="10"/>
          </p:nvPr>
        </p:nvSpPr>
        <p:spPr/>
        <p:txBody>
          <a:bodyPr/>
          <a:lstStyle>
            <a:lvl1pPr>
              <a:defRPr/>
            </a:lvl1pPr>
          </a:lstStyle>
          <a:p>
            <a:pPr>
              <a:defRPr/>
            </a:pPr>
            <a:fld id="{94B7DFD9-9901-4F13-8A85-E4B020F706C5}" type="slidenum">
              <a:rPr lang="en-GB"/>
              <a:pPr>
                <a:defRPr/>
              </a:pPr>
              <a:t>‹N°›</a:t>
            </a:fld>
            <a:endParaRPr lang="en-GB">
              <a:solidFill>
                <a:schemeClr val="bg2"/>
              </a:solidFill>
              <a:latin typeface="Textile" charset="0"/>
            </a:endParaRPr>
          </a:p>
        </p:txBody>
      </p:sp>
    </p:spTree>
  </p:cSld>
  <p:clrMapOvr>
    <a:masterClrMapping/>
  </p:clrMapOvr>
  <p:transition>
    <p:strips dir="ru"/>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woObj">
  <p:cSld name="Titre. Contenu et 2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quarter" idx="2"/>
          </p:nvPr>
        </p:nvSpPr>
        <p:spPr>
          <a:xfrm>
            <a:off x="4648200" y="1600200"/>
            <a:ext cx="4038600" cy="2185988"/>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contenu 4"/>
          <p:cNvSpPr>
            <a:spLocks noGrp="1"/>
          </p:cNvSpPr>
          <p:nvPr>
            <p:ph sz="quarter" idx="3"/>
          </p:nvPr>
        </p:nvSpPr>
        <p:spPr>
          <a:xfrm>
            <a:off x="4648200" y="3938588"/>
            <a:ext cx="4038600" cy="2187575"/>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e la date 5"/>
          <p:cNvSpPr>
            <a:spLocks noGrp="1"/>
          </p:cNvSpPr>
          <p:nvPr>
            <p:ph type="dt" sz="half" idx="10"/>
          </p:nvPr>
        </p:nvSpPr>
        <p:spPr>
          <a:xfrm>
            <a:off x="457200" y="6245225"/>
            <a:ext cx="2133600" cy="476250"/>
          </a:xfrm>
        </p:spPr>
        <p:txBody>
          <a:bodyPr/>
          <a:lstStyle>
            <a:lvl1pPr>
              <a:defRPr/>
            </a:lvl1pPr>
          </a:lstStyle>
          <a:p>
            <a:pPr>
              <a:defRPr/>
            </a:pPr>
            <a:endParaRPr lang="fr-FR"/>
          </a:p>
        </p:txBody>
      </p:sp>
      <p:sp>
        <p:nvSpPr>
          <p:cNvPr id="7" name="Espace réservé du pied de page 6"/>
          <p:cNvSpPr>
            <a:spLocks noGrp="1"/>
          </p:cNvSpPr>
          <p:nvPr>
            <p:ph type="ftr" sz="quarter" idx="11"/>
          </p:nvPr>
        </p:nvSpPr>
        <p:spPr>
          <a:xfrm>
            <a:off x="3124200" y="6245225"/>
            <a:ext cx="2895600" cy="476250"/>
          </a:xfrm>
        </p:spPr>
        <p:txBody>
          <a:bodyPr/>
          <a:lstStyle>
            <a:lvl1pPr>
              <a:defRPr/>
            </a:lvl1pPr>
          </a:lstStyle>
          <a:p>
            <a:pPr>
              <a:defRPr/>
            </a:pPr>
            <a:endParaRPr lang="fr-FR"/>
          </a:p>
        </p:txBody>
      </p:sp>
      <p:sp>
        <p:nvSpPr>
          <p:cNvPr id="8" name="Espace réservé du numéro de diapositive 7"/>
          <p:cNvSpPr>
            <a:spLocks noGrp="1"/>
          </p:cNvSpPr>
          <p:nvPr>
            <p:ph type="sldNum" sz="quarter" idx="12"/>
          </p:nvPr>
        </p:nvSpPr>
        <p:spPr>
          <a:xfrm>
            <a:off x="6553200" y="6245225"/>
            <a:ext cx="2133600" cy="476250"/>
          </a:xfrm>
        </p:spPr>
        <p:txBody>
          <a:bodyPr/>
          <a:lstStyle>
            <a:lvl1pPr>
              <a:defRPr/>
            </a:lvl1pPr>
          </a:lstStyle>
          <a:p>
            <a:pPr>
              <a:defRPr/>
            </a:pPr>
            <a:fld id="{E23556EA-30E9-458C-B5E7-4AE1248BC3B0}" type="slidenum">
              <a:rPr lang="fr-FR"/>
              <a:pPr>
                <a:defRPr/>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fld id="{1DA45A1E-EFD5-4592-B9E9-D28FF7712CB8}" type="datetimeFigureOut">
              <a:rPr lang="fr-FR"/>
              <a:pPr>
                <a:defRPr/>
              </a:pPr>
              <a:t>01/12/2009</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D37EF1D8-FBFC-45F8-A842-4C5BC3ABD51C}" type="slidenum">
              <a:rPr lang="fr-FR"/>
              <a:pPr>
                <a:defRPr/>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pPr>
              <a:defRPr/>
            </a:pPr>
            <a:fld id="{A6CCEC4B-8F2D-4AB0-A5B9-9646049A9F12}" type="datetimeFigureOut">
              <a:rPr lang="fr-FR"/>
              <a:pPr>
                <a:defRPr/>
              </a:pPr>
              <a:t>01/12/2009</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5F77E650-4A66-4E6D-A6D2-2BC1C934B98F}" type="slidenum">
              <a:rPr lang="fr-FR"/>
              <a:pPr>
                <a:defRPr/>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3"/>
          <p:cNvSpPr>
            <a:spLocks noGrp="1"/>
          </p:cNvSpPr>
          <p:nvPr>
            <p:ph type="dt" sz="half" idx="10"/>
          </p:nvPr>
        </p:nvSpPr>
        <p:spPr/>
        <p:txBody>
          <a:bodyPr/>
          <a:lstStyle>
            <a:lvl1pPr>
              <a:defRPr/>
            </a:lvl1pPr>
          </a:lstStyle>
          <a:p>
            <a:pPr>
              <a:defRPr/>
            </a:pPr>
            <a:fld id="{5D11658E-3E80-4ED8-91A1-93DDDF836663}" type="datetimeFigureOut">
              <a:rPr lang="fr-FR"/>
              <a:pPr>
                <a:defRPr/>
              </a:pPr>
              <a:t>01/12/2009</a:t>
            </a:fld>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4AB478E1-9622-4025-91AF-E6C1900CAA5C}" type="slidenum">
              <a:rPr lang="fr-FR"/>
              <a:pPr>
                <a:defRPr/>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3"/>
          <p:cNvSpPr>
            <a:spLocks noGrp="1"/>
          </p:cNvSpPr>
          <p:nvPr>
            <p:ph type="dt" sz="half" idx="10"/>
          </p:nvPr>
        </p:nvSpPr>
        <p:spPr/>
        <p:txBody>
          <a:bodyPr/>
          <a:lstStyle>
            <a:lvl1pPr>
              <a:defRPr/>
            </a:lvl1pPr>
          </a:lstStyle>
          <a:p>
            <a:pPr>
              <a:defRPr/>
            </a:pPr>
            <a:fld id="{5A1B230C-C17F-4C6C-8B54-06C9C8364C43}" type="datetimeFigureOut">
              <a:rPr lang="fr-FR"/>
              <a:pPr>
                <a:defRPr/>
              </a:pPr>
              <a:t>01/12/2009</a:t>
            </a:fld>
            <a:endParaRPr lang="fr-FR"/>
          </a:p>
        </p:txBody>
      </p:sp>
      <p:sp>
        <p:nvSpPr>
          <p:cNvPr id="8" name="Espace réservé du pied de page 4"/>
          <p:cNvSpPr>
            <a:spLocks noGrp="1"/>
          </p:cNvSpPr>
          <p:nvPr>
            <p:ph type="ftr" sz="quarter" idx="11"/>
          </p:nvPr>
        </p:nvSpPr>
        <p:spPr/>
        <p:txBody>
          <a:bodyPr/>
          <a:lstStyle>
            <a:lvl1pPr>
              <a:defRPr/>
            </a:lvl1pPr>
          </a:lstStyle>
          <a:p>
            <a:pPr>
              <a:defRPr/>
            </a:pPr>
            <a:endParaRPr lang="fr-FR"/>
          </a:p>
        </p:txBody>
      </p:sp>
      <p:sp>
        <p:nvSpPr>
          <p:cNvPr id="9" name="Espace réservé du numéro de diapositive 5"/>
          <p:cNvSpPr>
            <a:spLocks noGrp="1"/>
          </p:cNvSpPr>
          <p:nvPr>
            <p:ph type="sldNum" sz="quarter" idx="12"/>
          </p:nvPr>
        </p:nvSpPr>
        <p:spPr/>
        <p:txBody>
          <a:bodyPr/>
          <a:lstStyle>
            <a:lvl1pPr>
              <a:defRPr/>
            </a:lvl1pPr>
          </a:lstStyle>
          <a:p>
            <a:pPr>
              <a:defRPr/>
            </a:pPr>
            <a:fld id="{B04A3FE6-335D-4E4B-AFE2-FDA2CAA7F07C}" type="slidenum">
              <a:rPr lang="fr-FR"/>
              <a:pPr>
                <a:defRPr/>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3"/>
          <p:cNvSpPr>
            <a:spLocks noGrp="1"/>
          </p:cNvSpPr>
          <p:nvPr>
            <p:ph type="dt" sz="half" idx="10"/>
          </p:nvPr>
        </p:nvSpPr>
        <p:spPr/>
        <p:txBody>
          <a:bodyPr/>
          <a:lstStyle>
            <a:lvl1pPr>
              <a:defRPr/>
            </a:lvl1pPr>
          </a:lstStyle>
          <a:p>
            <a:pPr>
              <a:defRPr/>
            </a:pPr>
            <a:fld id="{B37B92EB-93AD-4E34-933C-B04F0A6886D0}" type="datetimeFigureOut">
              <a:rPr lang="fr-FR"/>
              <a:pPr>
                <a:defRPr/>
              </a:pPr>
              <a:t>01/12/2009</a:t>
            </a:fld>
            <a:endParaRPr lang="fr-FR"/>
          </a:p>
        </p:txBody>
      </p:sp>
      <p:sp>
        <p:nvSpPr>
          <p:cNvPr id="4" name="Espace réservé du pied de page 4"/>
          <p:cNvSpPr>
            <a:spLocks noGrp="1"/>
          </p:cNvSpPr>
          <p:nvPr>
            <p:ph type="ftr" sz="quarter" idx="11"/>
          </p:nvPr>
        </p:nvSpPr>
        <p:spPr/>
        <p:txBody>
          <a:bodyPr/>
          <a:lstStyle>
            <a:lvl1pPr>
              <a:defRPr/>
            </a:lvl1pPr>
          </a:lstStyle>
          <a:p>
            <a:pPr>
              <a:defRPr/>
            </a:pPr>
            <a:endParaRPr lang="fr-FR"/>
          </a:p>
        </p:txBody>
      </p:sp>
      <p:sp>
        <p:nvSpPr>
          <p:cNvPr id="5" name="Espace réservé du numéro de diapositive 5"/>
          <p:cNvSpPr>
            <a:spLocks noGrp="1"/>
          </p:cNvSpPr>
          <p:nvPr>
            <p:ph type="sldNum" sz="quarter" idx="12"/>
          </p:nvPr>
        </p:nvSpPr>
        <p:spPr/>
        <p:txBody>
          <a:bodyPr/>
          <a:lstStyle>
            <a:lvl1pPr>
              <a:defRPr/>
            </a:lvl1pPr>
          </a:lstStyle>
          <a:p>
            <a:pPr>
              <a:defRPr/>
            </a:pPr>
            <a:fld id="{14031D07-EBC6-4E83-A36C-80E796BDD252}" type="slidenum">
              <a:rPr lang="fr-FR"/>
              <a:pPr>
                <a:defRPr/>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fld id="{1AC8FD94-AAAC-471B-8443-1B2D8A7CF584}" type="datetimeFigureOut">
              <a:rPr lang="fr-FR"/>
              <a:pPr>
                <a:defRPr/>
              </a:pPr>
              <a:t>01/12/2009</a:t>
            </a:fld>
            <a:endParaRPr lang="fr-FR"/>
          </a:p>
        </p:txBody>
      </p:sp>
      <p:sp>
        <p:nvSpPr>
          <p:cNvPr id="3" name="Espace réservé du pied de page 4"/>
          <p:cNvSpPr>
            <a:spLocks noGrp="1"/>
          </p:cNvSpPr>
          <p:nvPr>
            <p:ph type="ftr" sz="quarter" idx="11"/>
          </p:nvPr>
        </p:nvSpPr>
        <p:spPr/>
        <p:txBody>
          <a:bodyPr/>
          <a:lstStyle>
            <a:lvl1pPr>
              <a:defRPr/>
            </a:lvl1pPr>
          </a:lstStyle>
          <a:p>
            <a:pPr>
              <a:defRPr/>
            </a:pPr>
            <a:endParaRPr lang="fr-FR"/>
          </a:p>
        </p:txBody>
      </p:sp>
      <p:sp>
        <p:nvSpPr>
          <p:cNvPr id="4" name="Espace réservé du numéro de diapositive 5"/>
          <p:cNvSpPr>
            <a:spLocks noGrp="1"/>
          </p:cNvSpPr>
          <p:nvPr>
            <p:ph type="sldNum" sz="quarter" idx="12"/>
          </p:nvPr>
        </p:nvSpPr>
        <p:spPr/>
        <p:txBody>
          <a:bodyPr/>
          <a:lstStyle>
            <a:lvl1pPr>
              <a:defRPr/>
            </a:lvl1pPr>
          </a:lstStyle>
          <a:p>
            <a:pPr>
              <a:defRPr/>
            </a:pPr>
            <a:fld id="{514C4337-8850-41F4-88A0-7583F671B580}" type="slidenum">
              <a:rPr lang="fr-FR"/>
              <a:pPr>
                <a:defRPr/>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E4422EC5-4FD0-4481-B7DE-AAD2C55990A1}" type="datetimeFigureOut">
              <a:rPr lang="fr-FR"/>
              <a:pPr>
                <a:defRPr/>
              </a:pPr>
              <a:t>01/12/2009</a:t>
            </a:fld>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F3DDC832-4203-44F5-8D9B-51D423A5CCF1}" type="slidenum">
              <a:rPr lang="fr-FR"/>
              <a:pPr>
                <a:defRPr/>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9E5E9CCC-567C-4D27-B2ED-1412CF6F3DBE}" type="datetimeFigureOut">
              <a:rPr lang="fr-FR"/>
              <a:pPr>
                <a:defRPr/>
              </a:pPr>
              <a:t>01/12/2009</a:t>
            </a:fld>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633A189D-11A5-450A-8E90-7A3D7C9CDE11}" type="slidenum">
              <a:rPr lang="fr-FR"/>
              <a:pPr>
                <a:defRPr/>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2226" name="Espace réservé du titre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smtClean="0"/>
              <a:t>Cliquez pour modifier le style du titre</a:t>
            </a:r>
          </a:p>
        </p:txBody>
      </p:sp>
      <p:sp>
        <p:nvSpPr>
          <p:cNvPr id="52227" name="Espace réservé du texte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C68D0C3B-E53F-4CD3-9F8F-28C1DD53FD80}" type="datetimeFigureOut">
              <a:rPr lang="fr-FR"/>
              <a:pPr>
                <a:defRPr/>
              </a:pPr>
              <a:t>01/12/2009</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71B8BA65-CCD5-489E-8B08-F74D709821D0}" type="slidenum">
              <a:rPr lang="fr-FR"/>
              <a:pPr>
                <a:defRPr/>
              </a:pPr>
              <a:t>‹N°›</a:t>
            </a:fld>
            <a:endParaRPr lang="fr-FR"/>
          </a:p>
        </p:txBody>
      </p:sp>
    </p:spTree>
  </p:cSld>
  <p:clrMap bg1="lt1" tx1="dk1" bg2="lt2" tx2="dk2" accent1="accent1" accent2="accent2" accent3="accent3" accent4="accent4" accent5="accent5" accent6="accent6" hlink="hlink" folHlink="folHlink"/>
  <p:sldLayoutIdLst>
    <p:sldLayoutId id="2147483662" r:id="rId1"/>
    <p:sldLayoutId id="2147483661" r:id="rId2"/>
    <p:sldLayoutId id="2147483660" r:id="rId3"/>
    <p:sldLayoutId id="2147483659" r:id="rId4"/>
    <p:sldLayoutId id="2147483658" r:id="rId5"/>
    <p:sldLayoutId id="2147483657" r:id="rId6"/>
    <p:sldLayoutId id="2147483656" r:id="rId7"/>
    <p:sldLayoutId id="2147483655" r:id="rId8"/>
    <p:sldLayoutId id="2147483654" r:id="rId9"/>
    <p:sldLayoutId id="2147483653" r:id="rId10"/>
    <p:sldLayoutId id="2147483652" r:id="rId11"/>
    <p:sldLayoutId id="2147483663" r:id="rId12"/>
    <p:sldLayoutId id="2147483664" r:id="rId13"/>
    <p:sldLayoutId id="2147483665" r:id="rId14"/>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6.xml"/><Relationship Id="rId5" Type="http://schemas.openxmlformats.org/officeDocument/2006/relationships/image" Target="../media/image21.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4.xml"/><Relationship Id="rId1" Type="http://schemas.openxmlformats.org/officeDocument/2006/relationships/vmlDrawing" Target="../drawings/vmlDrawing1.vml"/><Relationship Id="rId6" Type="http://schemas.openxmlformats.org/officeDocument/2006/relationships/image" Target="../media/image27.png"/><Relationship Id="rId5" Type="http://schemas.openxmlformats.org/officeDocument/2006/relationships/oleObject" Target="../embeddings/oleObject2.bin"/><Relationship Id="rId4" Type="http://schemas.openxmlformats.org/officeDocument/2006/relationships/oleObject" Target="../embeddings/oleObject1.bin"/></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3.jpe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2.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5.emf"/></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18.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ZoneTexte 3"/>
          <p:cNvSpPr txBox="1">
            <a:spLocks noChangeArrowheads="1"/>
          </p:cNvSpPr>
          <p:nvPr/>
        </p:nvSpPr>
        <p:spPr bwMode="auto">
          <a:xfrm>
            <a:off x="785813" y="857250"/>
            <a:ext cx="8408987" cy="523875"/>
          </a:xfrm>
          <a:prstGeom prst="rect">
            <a:avLst/>
          </a:prstGeom>
          <a:noFill/>
          <a:ln w="9525">
            <a:noFill/>
            <a:miter lim="800000"/>
            <a:headEnd/>
            <a:tailEnd/>
          </a:ln>
        </p:spPr>
        <p:txBody>
          <a:bodyPr>
            <a:spAutoFit/>
          </a:bodyPr>
          <a:lstStyle/>
          <a:p>
            <a:r>
              <a:rPr lang="fr-FR" sz="2800">
                <a:latin typeface="Comic Sans MS" pitchFamily="66" charset="0"/>
              </a:rPr>
              <a:t>La turbulence dans le sillage de MOUTON</a:t>
            </a:r>
          </a:p>
        </p:txBody>
      </p:sp>
      <p:sp>
        <p:nvSpPr>
          <p:cNvPr id="17410" name="ZoneTexte 4"/>
          <p:cNvSpPr txBox="1">
            <a:spLocks noChangeArrowheads="1"/>
          </p:cNvSpPr>
          <p:nvPr/>
        </p:nvSpPr>
        <p:spPr bwMode="auto">
          <a:xfrm>
            <a:off x="500063" y="3000375"/>
            <a:ext cx="9440862" cy="461963"/>
          </a:xfrm>
          <a:prstGeom prst="rect">
            <a:avLst/>
          </a:prstGeom>
          <a:noFill/>
          <a:ln w="9525">
            <a:noFill/>
            <a:miter lim="800000"/>
            <a:headEnd/>
            <a:tailEnd/>
          </a:ln>
        </p:spPr>
        <p:txBody>
          <a:bodyPr>
            <a:spAutoFit/>
          </a:bodyPr>
          <a:lstStyle/>
          <a:p>
            <a:r>
              <a:rPr lang="fr-FR" sz="2400">
                <a:latin typeface="Comic Sans MS" pitchFamily="66" charset="0"/>
              </a:rPr>
              <a:t>P. Bouruet-Aubertot, Y. Cuypers, B. Ferron, A. Pichon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Espace réservé du contenu 3" descr="DissipationRadialeScatter.emf"/>
          <p:cNvPicPr>
            <a:picLocks noGrp="1" noChangeAspect="1"/>
          </p:cNvPicPr>
          <p:nvPr>
            <p:ph/>
          </p:nvPr>
        </p:nvPicPr>
        <p:blipFill>
          <a:blip r:embed="rId3"/>
          <a:srcRect/>
          <a:stretch>
            <a:fillRect/>
          </a:stretch>
        </p:blipFill>
        <p:spPr>
          <a:xfrm>
            <a:off x="500063" y="1214438"/>
            <a:ext cx="5881687" cy="4413250"/>
          </a:xfrm>
        </p:spPr>
      </p:pic>
      <p:sp>
        <p:nvSpPr>
          <p:cNvPr id="32770" name="ZoneTexte 2"/>
          <p:cNvSpPr txBox="1">
            <a:spLocks noChangeArrowheads="1"/>
          </p:cNvSpPr>
          <p:nvPr/>
        </p:nvSpPr>
        <p:spPr bwMode="auto">
          <a:xfrm>
            <a:off x="714375" y="142875"/>
            <a:ext cx="8261350" cy="523875"/>
          </a:xfrm>
          <a:prstGeom prst="rect">
            <a:avLst/>
          </a:prstGeom>
          <a:noFill/>
          <a:ln w="9525">
            <a:noFill/>
            <a:miter lim="800000"/>
            <a:headEnd/>
            <a:tailEnd/>
          </a:ln>
        </p:spPr>
        <p:txBody>
          <a:bodyPr>
            <a:spAutoFit/>
          </a:bodyPr>
          <a:lstStyle/>
          <a:p>
            <a:r>
              <a:rPr lang="fr-FR" sz="2800">
                <a:latin typeface="Calibri" pitchFamily="34" charset="0"/>
              </a:rPr>
              <a:t>Radiale SCAMP sur le plateau</a:t>
            </a:r>
          </a:p>
        </p:txBody>
      </p:sp>
      <p:sp>
        <p:nvSpPr>
          <p:cNvPr id="32771" name="ZoneTexte 4"/>
          <p:cNvSpPr txBox="1">
            <a:spLocks noChangeArrowheads="1"/>
          </p:cNvSpPr>
          <p:nvPr/>
        </p:nvSpPr>
        <p:spPr bwMode="auto">
          <a:xfrm>
            <a:off x="1285875" y="1000125"/>
            <a:ext cx="3432175" cy="369888"/>
          </a:xfrm>
          <a:prstGeom prst="rect">
            <a:avLst/>
          </a:prstGeom>
          <a:noFill/>
          <a:ln w="9525">
            <a:noFill/>
            <a:miter lim="800000"/>
            <a:headEnd/>
            <a:tailEnd/>
          </a:ln>
        </p:spPr>
        <p:txBody>
          <a:bodyPr wrap="none">
            <a:spAutoFit/>
          </a:bodyPr>
          <a:lstStyle/>
          <a:p>
            <a:r>
              <a:rPr lang="fr-FR">
                <a:latin typeface="Calibri" pitchFamily="34" charset="0"/>
              </a:rPr>
              <a:t>Profils de dissipation &amp; isothermes</a:t>
            </a:r>
          </a:p>
        </p:txBody>
      </p:sp>
      <p:sp>
        <p:nvSpPr>
          <p:cNvPr id="32772" name="ZoneTexte 5"/>
          <p:cNvSpPr txBox="1">
            <a:spLocks noChangeArrowheads="1"/>
          </p:cNvSpPr>
          <p:nvPr/>
        </p:nvSpPr>
        <p:spPr bwMode="auto">
          <a:xfrm>
            <a:off x="6500813" y="1857375"/>
            <a:ext cx="2270125" cy="2032000"/>
          </a:xfrm>
          <a:prstGeom prst="rect">
            <a:avLst/>
          </a:prstGeom>
          <a:noFill/>
          <a:ln w="9525">
            <a:noFill/>
            <a:miter lim="800000"/>
            <a:headEnd/>
            <a:tailEnd/>
          </a:ln>
        </p:spPr>
        <p:txBody>
          <a:bodyPr wrap="none">
            <a:spAutoFit/>
          </a:bodyPr>
          <a:lstStyle/>
          <a:p>
            <a:pPr>
              <a:buFont typeface="Symbol" pitchFamily="18" charset="2"/>
              <a:buChar char="Þ"/>
            </a:pPr>
            <a:r>
              <a:rPr lang="fr-FR">
                <a:latin typeface="Calibri" pitchFamily="34" charset="0"/>
              </a:rPr>
              <a:t>Dissipation élevée</a:t>
            </a:r>
          </a:p>
          <a:p>
            <a:r>
              <a:rPr lang="fr-FR">
                <a:latin typeface="Calibri" pitchFamily="34" charset="0"/>
              </a:rPr>
              <a:t>     près du fond</a:t>
            </a:r>
          </a:p>
          <a:p>
            <a:endParaRPr lang="fr-FR">
              <a:latin typeface="Calibri" pitchFamily="34" charset="0"/>
            </a:endParaRPr>
          </a:p>
          <a:p>
            <a:pPr>
              <a:buFont typeface="Symbol" pitchFamily="18" charset="2"/>
              <a:buChar char="Þ"/>
            </a:pPr>
            <a:r>
              <a:rPr lang="fr-FR">
                <a:latin typeface="Calibri" pitchFamily="34" charset="0"/>
              </a:rPr>
              <a:t>Au niveau de la </a:t>
            </a:r>
          </a:p>
          <a:p>
            <a:r>
              <a:rPr lang="fr-FR">
                <a:latin typeface="Calibri" pitchFamily="34" charset="0"/>
              </a:rPr>
              <a:t>thermocline mais pas </a:t>
            </a:r>
          </a:p>
          <a:p>
            <a:r>
              <a:rPr lang="fr-FR">
                <a:latin typeface="Calibri" pitchFamily="34" charset="0"/>
              </a:rPr>
              <a:t>systématiquement</a:t>
            </a:r>
          </a:p>
          <a:p>
            <a:r>
              <a:rPr lang="fr-FR">
                <a:latin typeface="Calibri" pitchFamily="34" charset="0"/>
              </a:rPr>
              <a:t>(en fonction du strain)</a:t>
            </a:r>
          </a:p>
        </p:txBody>
      </p:sp>
      <p:sp>
        <p:nvSpPr>
          <p:cNvPr id="32773" name="ZoneTexte 6"/>
          <p:cNvSpPr txBox="1">
            <a:spLocks noChangeArrowheads="1"/>
          </p:cNvSpPr>
          <p:nvPr/>
        </p:nvSpPr>
        <p:spPr bwMode="auto">
          <a:xfrm>
            <a:off x="6000750" y="1357313"/>
            <a:ext cx="692150" cy="369887"/>
          </a:xfrm>
          <a:prstGeom prst="rect">
            <a:avLst/>
          </a:prstGeom>
          <a:noFill/>
          <a:ln w="9525">
            <a:noFill/>
            <a:miter lim="800000"/>
            <a:headEnd/>
            <a:tailEnd/>
          </a:ln>
        </p:spPr>
        <p:txBody>
          <a:bodyPr wrap="none">
            <a:spAutoFit/>
          </a:bodyPr>
          <a:lstStyle/>
          <a:p>
            <a:r>
              <a:rPr lang="fr-FR">
                <a:latin typeface="Calibri" pitchFamily="34" charset="0"/>
              </a:rPr>
              <a:t>W/kg</a:t>
            </a:r>
          </a:p>
        </p:txBody>
      </p:sp>
    </p:spTree>
  </p:cSld>
  <p:clrMapOvr>
    <a:masterClrMapping/>
  </p:clrMapOvr>
  <p:transition>
    <p:strips dir="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ext Box 4"/>
          <p:cNvSpPr txBox="1">
            <a:spLocks noChangeArrowheads="1"/>
          </p:cNvSpPr>
          <p:nvPr/>
        </p:nvSpPr>
        <p:spPr bwMode="auto">
          <a:xfrm>
            <a:off x="0" y="0"/>
            <a:ext cx="11458575" cy="830263"/>
          </a:xfrm>
          <a:prstGeom prst="rect">
            <a:avLst/>
          </a:prstGeom>
          <a:noFill/>
          <a:ln w="9525">
            <a:noFill/>
            <a:miter lim="800000"/>
            <a:headEnd/>
            <a:tailEnd/>
          </a:ln>
        </p:spPr>
        <p:txBody>
          <a:bodyPr>
            <a:spAutoFit/>
          </a:bodyPr>
          <a:lstStyle/>
          <a:p>
            <a:r>
              <a:rPr lang="fr-FR" sz="2400">
                <a:latin typeface="Comic Sans MS" pitchFamily="66" charset="0"/>
              </a:rPr>
              <a:t>Analyses dans la zone de résurgence du rayon de marée interne:</a:t>
            </a:r>
          </a:p>
          <a:p>
            <a:r>
              <a:rPr lang="fr-FR" sz="2400">
                <a:latin typeface="Comic Sans MS" pitchFamily="66" charset="0"/>
              </a:rPr>
              <a:t>Mesures alternées VMP et SCAMP en un point fixe </a:t>
            </a:r>
          </a:p>
        </p:txBody>
      </p:sp>
      <p:sp>
        <p:nvSpPr>
          <p:cNvPr id="34818" name="Text Box 7"/>
          <p:cNvSpPr txBox="1">
            <a:spLocks noChangeArrowheads="1"/>
          </p:cNvSpPr>
          <p:nvPr/>
        </p:nvSpPr>
        <p:spPr bwMode="auto">
          <a:xfrm>
            <a:off x="285750" y="6286500"/>
            <a:ext cx="8858250" cy="369888"/>
          </a:xfrm>
          <a:prstGeom prst="rect">
            <a:avLst/>
          </a:prstGeom>
          <a:noFill/>
          <a:ln w="9525">
            <a:noFill/>
            <a:miter lim="800000"/>
            <a:headEnd/>
            <a:tailEnd/>
          </a:ln>
        </p:spPr>
        <p:txBody>
          <a:bodyPr>
            <a:spAutoFit/>
          </a:bodyPr>
          <a:lstStyle/>
          <a:p>
            <a:r>
              <a:rPr lang="fr-FR">
                <a:latin typeface="Comic Sans MS" pitchFamily="66" charset="0"/>
              </a:rPr>
              <a:t>Extrait de la présentation d’Annick Pichon</a:t>
            </a:r>
          </a:p>
        </p:txBody>
      </p:sp>
      <p:pic>
        <p:nvPicPr>
          <p:cNvPr id="34819" name="Picture 8" descr="Mouton20008_Leg3"/>
          <p:cNvPicPr>
            <a:picLocks noChangeAspect="1" noChangeArrowheads="1"/>
          </p:cNvPicPr>
          <p:nvPr/>
        </p:nvPicPr>
        <p:blipFill>
          <a:blip r:embed="rId3"/>
          <a:srcRect/>
          <a:stretch>
            <a:fillRect/>
          </a:stretch>
        </p:blipFill>
        <p:spPr bwMode="auto">
          <a:xfrm>
            <a:off x="642938" y="1357313"/>
            <a:ext cx="5638800" cy="4714875"/>
          </a:xfrm>
          <a:prstGeom prst="rect">
            <a:avLst/>
          </a:prstGeom>
          <a:noFill/>
          <a:ln w="9525">
            <a:noFill/>
            <a:miter lim="800000"/>
            <a:headEnd/>
            <a:tailEnd/>
          </a:ln>
        </p:spPr>
      </p:pic>
      <p:sp>
        <p:nvSpPr>
          <p:cNvPr id="6" name="Ellipse 5"/>
          <p:cNvSpPr/>
          <p:nvPr/>
        </p:nvSpPr>
        <p:spPr>
          <a:xfrm>
            <a:off x="2571750" y="3643313"/>
            <a:ext cx="428625" cy="50006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re 1"/>
          <p:cNvSpPr>
            <a:spLocks noGrp="1"/>
          </p:cNvSpPr>
          <p:nvPr>
            <p:ph type="title"/>
          </p:nvPr>
        </p:nvSpPr>
        <p:spPr>
          <a:xfrm>
            <a:off x="0" y="0"/>
            <a:ext cx="6786563" cy="1143000"/>
          </a:xfrm>
        </p:spPr>
        <p:txBody>
          <a:bodyPr/>
          <a:lstStyle/>
          <a:p>
            <a:r>
              <a:rPr lang="fr-FR" sz="2800" smtClean="0"/>
              <a:t>Au point de résurgence:</a:t>
            </a:r>
            <a:br>
              <a:rPr lang="fr-FR" sz="2800" smtClean="0"/>
            </a:br>
            <a:r>
              <a:rPr lang="fr-FR" sz="2800" smtClean="0"/>
              <a:t> vitesses SADCP et dissipation SCAMP/VMP </a:t>
            </a:r>
          </a:p>
        </p:txBody>
      </p:sp>
      <p:pic>
        <p:nvPicPr>
          <p:cNvPr id="36866" name="Picture 14" descr="PF06-Mouton2008vdata"/>
          <p:cNvPicPr>
            <a:picLocks noChangeAspect="1" noChangeArrowheads="1"/>
          </p:cNvPicPr>
          <p:nvPr/>
        </p:nvPicPr>
        <p:blipFill>
          <a:blip r:embed="rId3"/>
          <a:srcRect/>
          <a:stretch>
            <a:fillRect/>
          </a:stretch>
        </p:blipFill>
        <p:spPr bwMode="auto">
          <a:xfrm>
            <a:off x="214313" y="928688"/>
            <a:ext cx="8313737" cy="2095500"/>
          </a:xfrm>
          <a:prstGeom prst="rect">
            <a:avLst/>
          </a:prstGeom>
          <a:noFill/>
          <a:ln w="9525">
            <a:noFill/>
            <a:miter lim="800000"/>
            <a:headEnd/>
            <a:tailEnd/>
          </a:ln>
        </p:spPr>
      </p:pic>
      <p:sp>
        <p:nvSpPr>
          <p:cNvPr id="36867" name="ZoneTexte 9"/>
          <p:cNvSpPr txBox="1">
            <a:spLocks noChangeArrowheads="1"/>
          </p:cNvSpPr>
          <p:nvPr/>
        </p:nvSpPr>
        <p:spPr bwMode="auto">
          <a:xfrm>
            <a:off x="857250" y="1000125"/>
            <a:ext cx="7643813" cy="369888"/>
          </a:xfrm>
          <a:prstGeom prst="rect">
            <a:avLst/>
          </a:prstGeom>
          <a:solidFill>
            <a:schemeClr val="bg1"/>
          </a:solidFill>
          <a:ln w="9525">
            <a:noFill/>
            <a:miter lim="800000"/>
            <a:headEnd/>
            <a:tailEnd/>
          </a:ln>
        </p:spPr>
        <p:txBody>
          <a:bodyPr>
            <a:spAutoFit/>
          </a:bodyPr>
          <a:lstStyle/>
          <a:p>
            <a:pPr algn="ctr"/>
            <a:r>
              <a:rPr lang="fr-FR">
                <a:latin typeface="Calibri" pitchFamily="34" charset="0"/>
              </a:rPr>
              <a:t>Vitesse N/S</a:t>
            </a:r>
          </a:p>
        </p:txBody>
      </p:sp>
      <p:sp>
        <p:nvSpPr>
          <p:cNvPr id="11" name="Rectangle 10"/>
          <p:cNvSpPr/>
          <p:nvPr/>
        </p:nvSpPr>
        <p:spPr>
          <a:xfrm>
            <a:off x="5286375" y="1285875"/>
            <a:ext cx="2428875" cy="150018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grpSp>
        <p:nvGrpSpPr>
          <p:cNvPr id="36869" name="Groupe 13"/>
          <p:cNvGrpSpPr>
            <a:grpSpLocks/>
          </p:cNvGrpSpPr>
          <p:nvPr/>
        </p:nvGrpSpPr>
        <p:grpSpPr bwMode="auto">
          <a:xfrm>
            <a:off x="6715125" y="142875"/>
            <a:ext cx="2428875" cy="1071563"/>
            <a:chOff x="6357938" y="0"/>
            <a:chExt cx="2786062" cy="1571625"/>
          </a:xfrm>
        </p:grpSpPr>
        <p:pic>
          <p:nvPicPr>
            <p:cNvPr id="36875" name="Picture 9"/>
            <p:cNvPicPr>
              <a:picLocks noChangeAspect="1" noChangeArrowheads="1"/>
            </p:cNvPicPr>
            <p:nvPr/>
          </p:nvPicPr>
          <p:blipFill>
            <a:blip r:embed="rId4"/>
            <a:srcRect/>
            <a:stretch>
              <a:fillRect/>
            </a:stretch>
          </p:blipFill>
          <p:spPr bwMode="auto">
            <a:xfrm>
              <a:off x="6357938" y="0"/>
              <a:ext cx="2786062" cy="1571625"/>
            </a:xfrm>
            <a:prstGeom prst="rect">
              <a:avLst/>
            </a:prstGeom>
            <a:noFill/>
            <a:ln w="9525">
              <a:noFill/>
              <a:miter lim="800000"/>
              <a:headEnd/>
              <a:tailEnd/>
            </a:ln>
          </p:spPr>
        </p:pic>
        <p:sp>
          <p:nvSpPr>
            <p:cNvPr id="13" name="Ellipse 12"/>
            <p:cNvSpPr/>
            <p:nvPr/>
          </p:nvSpPr>
          <p:spPr>
            <a:xfrm>
              <a:off x="7000736" y="0"/>
              <a:ext cx="427924" cy="42841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grpSp>
      <p:sp>
        <p:nvSpPr>
          <p:cNvPr id="36870" name="ZoneTexte 8"/>
          <p:cNvSpPr txBox="1">
            <a:spLocks noChangeArrowheads="1"/>
          </p:cNvSpPr>
          <p:nvPr/>
        </p:nvSpPr>
        <p:spPr bwMode="auto">
          <a:xfrm>
            <a:off x="642938" y="3214688"/>
            <a:ext cx="7643812" cy="369887"/>
          </a:xfrm>
          <a:prstGeom prst="rect">
            <a:avLst/>
          </a:prstGeom>
          <a:solidFill>
            <a:schemeClr val="bg1"/>
          </a:solidFill>
          <a:ln w="9525">
            <a:noFill/>
            <a:miter lim="800000"/>
            <a:headEnd/>
            <a:tailEnd/>
          </a:ln>
        </p:spPr>
        <p:txBody>
          <a:bodyPr>
            <a:spAutoFit/>
          </a:bodyPr>
          <a:lstStyle/>
          <a:p>
            <a:pPr algn="ctr"/>
            <a:r>
              <a:rPr lang="fr-FR">
                <a:latin typeface="Calibri" pitchFamily="34" charset="0"/>
              </a:rPr>
              <a:t> Log10(dissipation(W/kg)) et isothermes</a:t>
            </a:r>
          </a:p>
        </p:txBody>
      </p:sp>
      <p:pic>
        <p:nvPicPr>
          <p:cNvPr id="36871" name="Image 11" descr="Yoyos_scamp_vmp.BMP"/>
          <p:cNvPicPr>
            <a:picLocks noChangeAspect="1"/>
          </p:cNvPicPr>
          <p:nvPr/>
        </p:nvPicPr>
        <p:blipFill>
          <a:blip r:embed="rId5"/>
          <a:srcRect/>
          <a:stretch>
            <a:fillRect/>
          </a:stretch>
        </p:blipFill>
        <p:spPr bwMode="auto">
          <a:xfrm>
            <a:off x="0" y="2986088"/>
            <a:ext cx="9144000" cy="3871912"/>
          </a:xfrm>
          <a:prstGeom prst="rect">
            <a:avLst/>
          </a:prstGeom>
          <a:noFill/>
          <a:ln w="9525">
            <a:noFill/>
            <a:miter lim="800000"/>
            <a:headEnd/>
            <a:tailEnd/>
          </a:ln>
        </p:spPr>
      </p:pic>
      <p:sp>
        <p:nvSpPr>
          <p:cNvPr id="36872" name="ZoneTexte 13"/>
          <p:cNvSpPr txBox="1">
            <a:spLocks noChangeArrowheads="1"/>
          </p:cNvSpPr>
          <p:nvPr/>
        </p:nvSpPr>
        <p:spPr bwMode="auto">
          <a:xfrm>
            <a:off x="8358188" y="3214688"/>
            <a:ext cx="692150" cy="369887"/>
          </a:xfrm>
          <a:prstGeom prst="rect">
            <a:avLst/>
          </a:prstGeom>
          <a:noFill/>
          <a:ln w="9525">
            <a:noFill/>
            <a:miter lim="800000"/>
            <a:headEnd/>
            <a:tailEnd/>
          </a:ln>
        </p:spPr>
        <p:txBody>
          <a:bodyPr wrap="none">
            <a:spAutoFit/>
          </a:bodyPr>
          <a:lstStyle/>
          <a:p>
            <a:r>
              <a:rPr lang="fr-FR">
                <a:latin typeface="Calibri" pitchFamily="34" charset="0"/>
              </a:rPr>
              <a:t>W/kg</a:t>
            </a:r>
          </a:p>
        </p:txBody>
      </p:sp>
      <p:sp>
        <p:nvSpPr>
          <p:cNvPr id="36873" name="ZoneTexte 14"/>
          <p:cNvSpPr txBox="1">
            <a:spLocks noChangeArrowheads="1"/>
          </p:cNvSpPr>
          <p:nvPr/>
        </p:nvSpPr>
        <p:spPr bwMode="auto">
          <a:xfrm>
            <a:off x="8475663" y="1428750"/>
            <a:ext cx="642937" cy="369888"/>
          </a:xfrm>
          <a:prstGeom prst="rect">
            <a:avLst/>
          </a:prstGeom>
          <a:noFill/>
          <a:ln w="9525">
            <a:noFill/>
            <a:miter lim="800000"/>
            <a:headEnd/>
            <a:tailEnd/>
          </a:ln>
        </p:spPr>
        <p:txBody>
          <a:bodyPr wrap="none">
            <a:spAutoFit/>
          </a:bodyPr>
          <a:lstStyle/>
          <a:p>
            <a:r>
              <a:rPr lang="fr-FR">
                <a:latin typeface="Calibri" pitchFamily="34" charset="0"/>
              </a:rPr>
              <a:t>cm/s</a:t>
            </a:r>
          </a:p>
        </p:txBody>
      </p:sp>
      <p:sp>
        <p:nvSpPr>
          <p:cNvPr id="36874" name="ZoneTexte 15"/>
          <p:cNvSpPr txBox="1">
            <a:spLocks noChangeArrowheads="1"/>
          </p:cNvSpPr>
          <p:nvPr/>
        </p:nvSpPr>
        <p:spPr bwMode="auto">
          <a:xfrm>
            <a:off x="0" y="5715000"/>
            <a:ext cx="1144588" cy="923925"/>
          </a:xfrm>
          <a:prstGeom prst="rect">
            <a:avLst/>
          </a:prstGeom>
          <a:noFill/>
          <a:ln w="9525">
            <a:noFill/>
            <a:miter lim="800000"/>
            <a:headEnd/>
            <a:tailEnd/>
          </a:ln>
        </p:spPr>
        <p:txBody>
          <a:bodyPr wrap="none">
            <a:spAutoFit/>
          </a:bodyPr>
          <a:lstStyle/>
          <a:p>
            <a:r>
              <a:rPr lang="fr-FR">
                <a:latin typeface="Calibri" pitchFamily="34" charset="0"/>
              </a:rPr>
              <a:t>Max de </a:t>
            </a:r>
            <a:r>
              <a:rPr lang="fr-FR">
                <a:latin typeface="Symbol" pitchFamily="18" charset="2"/>
              </a:rPr>
              <a:t>e</a:t>
            </a:r>
            <a:r>
              <a:rPr lang="fr-FR">
                <a:latin typeface="Calibri" pitchFamily="34" charset="0"/>
              </a:rPr>
              <a:t>:</a:t>
            </a:r>
          </a:p>
          <a:p>
            <a:r>
              <a:rPr lang="fr-FR">
                <a:latin typeface="Calibri" pitchFamily="34" charset="0"/>
              </a:rPr>
              <a:t>Creux</a:t>
            </a:r>
          </a:p>
          <a:p>
            <a:r>
              <a:rPr lang="fr-FR">
                <a:latin typeface="Calibri" pitchFamily="34" charset="0"/>
              </a:rPr>
              <a:t>Fort strain</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3" name="Espace réservé du contenu 4" descr="SCAMP_VMPavg.emf"/>
          <p:cNvPicPr>
            <a:picLocks noGrp="1" noChangeAspect="1"/>
          </p:cNvPicPr>
          <p:nvPr>
            <p:ph/>
          </p:nvPr>
        </p:nvPicPr>
        <p:blipFill>
          <a:blip r:embed="rId3"/>
          <a:srcRect/>
          <a:stretch>
            <a:fillRect/>
          </a:stretch>
        </p:blipFill>
        <p:spPr>
          <a:xfrm>
            <a:off x="214313" y="571500"/>
            <a:ext cx="8143875" cy="6111875"/>
          </a:xfrm>
        </p:spPr>
      </p:pic>
      <p:sp>
        <p:nvSpPr>
          <p:cNvPr id="38914" name="ZoneTexte 5"/>
          <p:cNvSpPr txBox="1">
            <a:spLocks noChangeArrowheads="1"/>
          </p:cNvSpPr>
          <p:nvPr/>
        </p:nvSpPr>
        <p:spPr bwMode="auto">
          <a:xfrm>
            <a:off x="1000125" y="142875"/>
            <a:ext cx="7072313" cy="523875"/>
          </a:xfrm>
          <a:prstGeom prst="rect">
            <a:avLst/>
          </a:prstGeom>
          <a:noFill/>
          <a:ln w="9525">
            <a:noFill/>
            <a:miter lim="800000"/>
            <a:headEnd/>
            <a:tailEnd/>
          </a:ln>
        </p:spPr>
        <p:txBody>
          <a:bodyPr>
            <a:spAutoFit/>
          </a:bodyPr>
          <a:lstStyle/>
          <a:p>
            <a:r>
              <a:rPr lang="fr-FR" sz="2800">
                <a:latin typeface="Calibri" pitchFamily="34" charset="0"/>
              </a:rPr>
              <a:t>Comparaisons des mesures SCAMP et VMP</a:t>
            </a:r>
          </a:p>
        </p:txBody>
      </p:sp>
      <p:sp>
        <p:nvSpPr>
          <p:cNvPr id="38915" name="ZoneTexte 6"/>
          <p:cNvSpPr txBox="1">
            <a:spLocks noChangeArrowheads="1"/>
          </p:cNvSpPr>
          <p:nvPr/>
        </p:nvSpPr>
        <p:spPr bwMode="auto">
          <a:xfrm>
            <a:off x="1285875" y="642938"/>
            <a:ext cx="6357938" cy="369887"/>
          </a:xfrm>
          <a:prstGeom prst="rect">
            <a:avLst/>
          </a:prstGeom>
          <a:noFill/>
          <a:ln w="9525">
            <a:noFill/>
            <a:miter lim="800000"/>
            <a:headEnd/>
            <a:tailEnd/>
          </a:ln>
        </p:spPr>
        <p:txBody>
          <a:bodyPr>
            <a:spAutoFit/>
          </a:bodyPr>
          <a:lstStyle/>
          <a:p>
            <a:r>
              <a:rPr lang="fr-FR">
                <a:latin typeface="Calibri" pitchFamily="34" charset="0"/>
              </a:rPr>
              <a:t>En fonction de la profondeur                Par gamme de température</a:t>
            </a:r>
          </a:p>
        </p:txBody>
      </p:sp>
      <p:sp>
        <p:nvSpPr>
          <p:cNvPr id="9" name="Rectangle 8"/>
          <p:cNvSpPr/>
          <p:nvPr/>
        </p:nvSpPr>
        <p:spPr>
          <a:xfrm>
            <a:off x="0" y="714375"/>
            <a:ext cx="4071938" cy="59293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cxnSp>
        <p:nvCxnSpPr>
          <p:cNvPr id="12" name="Connecteur droit 11"/>
          <p:cNvCxnSpPr/>
          <p:nvPr/>
        </p:nvCxnSpPr>
        <p:spPr>
          <a:xfrm>
            <a:off x="4857750" y="1357313"/>
            <a:ext cx="2786063" cy="1587"/>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Connecteur droit 12"/>
          <p:cNvCxnSpPr/>
          <p:nvPr/>
        </p:nvCxnSpPr>
        <p:spPr>
          <a:xfrm>
            <a:off x="4857750" y="5143500"/>
            <a:ext cx="2786063" cy="1588"/>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Connecteur droit avec flèche 14"/>
          <p:cNvCxnSpPr/>
          <p:nvPr/>
        </p:nvCxnSpPr>
        <p:spPr>
          <a:xfrm rot="5400000">
            <a:off x="3250406" y="3250407"/>
            <a:ext cx="3787775" cy="1588"/>
          </a:xfrm>
          <a:prstGeom prst="straightConnector1">
            <a:avLst/>
          </a:prstGeom>
          <a:ln w="25400">
            <a:headEnd type="triangle"/>
            <a:tailEnd type="arrow"/>
          </a:ln>
        </p:spPr>
        <p:style>
          <a:lnRef idx="1">
            <a:schemeClr val="accent1"/>
          </a:lnRef>
          <a:fillRef idx="0">
            <a:schemeClr val="accent1"/>
          </a:fillRef>
          <a:effectRef idx="0">
            <a:schemeClr val="accent1"/>
          </a:effectRef>
          <a:fontRef idx="minor">
            <a:schemeClr val="tx1"/>
          </a:fontRef>
        </p:style>
      </p:cxnSp>
      <p:sp>
        <p:nvSpPr>
          <p:cNvPr id="38920" name="ZoneTexte 15"/>
          <p:cNvSpPr txBox="1">
            <a:spLocks noChangeArrowheads="1"/>
          </p:cNvSpPr>
          <p:nvPr/>
        </p:nvSpPr>
        <p:spPr bwMode="auto">
          <a:xfrm>
            <a:off x="5143500" y="2143125"/>
            <a:ext cx="1325563" cy="369888"/>
          </a:xfrm>
          <a:prstGeom prst="rect">
            <a:avLst/>
          </a:prstGeom>
          <a:noFill/>
          <a:ln w="9525">
            <a:noFill/>
            <a:miter lim="800000"/>
            <a:headEnd/>
            <a:tailEnd/>
          </a:ln>
        </p:spPr>
        <p:txBody>
          <a:bodyPr wrap="none">
            <a:spAutoFit/>
          </a:bodyPr>
          <a:lstStyle/>
          <a:p>
            <a:r>
              <a:rPr lang="fr-FR" i="1">
                <a:latin typeface="Calibri" pitchFamily="34" charset="0"/>
              </a:rPr>
              <a:t>thermocline</a:t>
            </a:r>
          </a:p>
        </p:txBody>
      </p:sp>
      <p:sp>
        <p:nvSpPr>
          <p:cNvPr id="38921" name="Rectangle 16"/>
          <p:cNvSpPr>
            <a:spLocks noChangeArrowheads="1"/>
          </p:cNvSpPr>
          <p:nvPr/>
        </p:nvSpPr>
        <p:spPr bwMode="auto">
          <a:xfrm>
            <a:off x="214313" y="1714500"/>
            <a:ext cx="4572000" cy="1754188"/>
          </a:xfrm>
          <a:prstGeom prst="rect">
            <a:avLst/>
          </a:prstGeom>
          <a:noFill/>
          <a:ln w="9525">
            <a:noFill/>
            <a:miter lim="800000"/>
            <a:headEnd/>
            <a:tailEnd/>
          </a:ln>
        </p:spPr>
        <p:txBody>
          <a:bodyPr>
            <a:spAutoFit/>
          </a:bodyPr>
          <a:lstStyle/>
          <a:p>
            <a:pPr>
              <a:buFont typeface="Wingdings" pitchFamily="2" charset="2"/>
              <a:buChar char="Ø"/>
            </a:pPr>
            <a:r>
              <a:rPr lang="fr-FR">
                <a:solidFill>
                  <a:schemeClr val="tx2"/>
                </a:solidFill>
                <a:latin typeface="Calibri" pitchFamily="34" charset="0"/>
                <a:cs typeface="Times New Roman" pitchFamily="18" charset="0"/>
              </a:rPr>
              <a:t>Dissipation relativement </a:t>
            </a:r>
          </a:p>
          <a:p>
            <a:r>
              <a:rPr lang="fr-FR">
                <a:solidFill>
                  <a:schemeClr val="tx2"/>
                </a:solidFill>
                <a:latin typeface="Calibri" pitchFamily="34" charset="0"/>
                <a:cs typeface="Times New Roman" pitchFamily="18" charset="0"/>
              </a:rPr>
              <a:t>forte dans la thermocline </a:t>
            </a:r>
            <a:r>
              <a:rPr lang="fr-FR">
                <a:latin typeface="Calibri" pitchFamily="34" charset="0"/>
                <a:cs typeface="Arial" charset="0"/>
              </a:rPr>
              <a:t>~4.10</a:t>
            </a:r>
            <a:r>
              <a:rPr lang="fr-FR" baseline="30000">
                <a:latin typeface="Calibri" pitchFamily="34" charset="0"/>
                <a:cs typeface="Arial" charset="0"/>
              </a:rPr>
              <a:t>-8</a:t>
            </a:r>
            <a:r>
              <a:rPr lang="fr-FR" baseline="30000">
                <a:solidFill>
                  <a:schemeClr val="accent2"/>
                </a:solidFill>
                <a:latin typeface="Calibri" pitchFamily="34" charset="0"/>
                <a:cs typeface="Arial" charset="0"/>
              </a:rPr>
              <a:t> </a:t>
            </a:r>
            <a:r>
              <a:rPr lang="fr-FR">
                <a:latin typeface="Calibri" pitchFamily="34" charset="0"/>
                <a:cs typeface="Arial" charset="0"/>
              </a:rPr>
              <a:t>W/kg</a:t>
            </a:r>
          </a:p>
          <a:p>
            <a:endParaRPr lang="fr-FR">
              <a:latin typeface="Calibri" pitchFamily="34" charset="0"/>
              <a:cs typeface="Arial" charset="0"/>
            </a:endParaRPr>
          </a:p>
          <a:p>
            <a:pPr>
              <a:buFont typeface="Wingdings" pitchFamily="2" charset="2"/>
              <a:buChar char="Ø"/>
            </a:pPr>
            <a:r>
              <a:rPr lang="fr-FR">
                <a:latin typeface="Calibri" pitchFamily="34" charset="0"/>
                <a:cs typeface="Arial" charset="0"/>
              </a:rPr>
              <a:t>Relativement bon accord entre</a:t>
            </a:r>
          </a:p>
          <a:p>
            <a:r>
              <a:rPr lang="fr-FR">
                <a:latin typeface="Calibri" pitchFamily="34" charset="0"/>
                <a:cs typeface="Arial" charset="0"/>
              </a:rPr>
              <a:t>Mesures SCAMP et VMP </a:t>
            </a:r>
          </a:p>
          <a:p>
            <a:r>
              <a:rPr lang="fr-FR">
                <a:latin typeface="Calibri" pitchFamily="34" charset="0"/>
                <a:cs typeface="Arial" charset="0"/>
              </a:rPr>
              <a:t>(non simultanées)</a:t>
            </a:r>
          </a:p>
        </p:txBody>
      </p:sp>
    </p:spTree>
  </p:cSld>
  <p:clrMapOvr>
    <a:masterClrMapping/>
  </p:clrMapOvr>
  <p:transition>
    <p:strips dir="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1" name="Picture 2"/>
          <p:cNvPicPr>
            <a:picLocks noChangeAspect="1" noChangeArrowheads="1"/>
          </p:cNvPicPr>
          <p:nvPr/>
        </p:nvPicPr>
        <p:blipFill>
          <a:blip r:embed="rId3"/>
          <a:srcRect/>
          <a:stretch>
            <a:fillRect/>
          </a:stretch>
        </p:blipFill>
        <p:spPr bwMode="auto">
          <a:xfrm>
            <a:off x="-457200" y="762000"/>
            <a:ext cx="6324600" cy="6096000"/>
          </a:xfrm>
          <a:prstGeom prst="rect">
            <a:avLst/>
          </a:prstGeom>
          <a:noFill/>
          <a:ln w="9525">
            <a:noFill/>
            <a:miter lim="800000"/>
            <a:headEnd/>
            <a:tailEnd/>
          </a:ln>
        </p:spPr>
      </p:pic>
      <p:sp>
        <p:nvSpPr>
          <p:cNvPr id="40962" name="Rectangle 3"/>
          <p:cNvSpPr>
            <a:spLocks noGrp="1" noChangeArrowheads="1"/>
          </p:cNvSpPr>
          <p:nvPr>
            <p:ph type="title"/>
          </p:nvPr>
        </p:nvSpPr>
        <p:spPr>
          <a:xfrm>
            <a:off x="533400" y="0"/>
            <a:ext cx="7772400" cy="1143000"/>
          </a:xfrm>
        </p:spPr>
        <p:txBody>
          <a:bodyPr/>
          <a:lstStyle/>
          <a:p>
            <a:r>
              <a:rPr lang="fr-FR" sz="3200" smtClean="0">
                <a:solidFill>
                  <a:schemeClr val="accent2"/>
                </a:solidFill>
              </a:rPr>
              <a:t>PF03 Mesures Scamp</a:t>
            </a:r>
          </a:p>
        </p:txBody>
      </p:sp>
      <p:sp>
        <p:nvSpPr>
          <p:cNvPr id="40963" name="Text Box 4"/>
          <p:cNvSpPr txBox="1">
            <a:spLocks noChangeArrowheads="1"/>
          </p:cNvSpPr>
          <p:nvPr/>
        </p:nvSpPr>
        <p:spPr bwMode="auto">
          <a:xfrm>
            <a:off x="1600200" y="4519613"/>
            <a:ext cx="2378075" cy="336550"/>
          </a:xfrm>
          <a:prstGeom prst="rect">
            <a:avLst/>
          </a:prstGeom>
          <a:noFill/>
          <a:ln w="9525">
            <a:noFill/>
            <a:miter lim="800000"/>
            <a:headEnd/>
            <a:tailEnd/>
          </a:ln>
        </p:spPr>
        <p:txBody>
          <a:bodyPr wrap="none">
            <a:spAutoFit/>
          </a:bodyPr>
          <a:lstStyle/>
          <a:p>
            <a:r>
              <a:rPr lang="fr-FR" sz="1600" b="1">
                <a:latin typeface="Times New Roman" pitchFamily="18" charset="0"/>
                <a:cs typeface="Times New Roman" pitchFamily="18" charset="0"/>
              </a:rPr>
              <a:t>Log10(Dissipation(W/kg)</a:t>
            </a:r>
          </a:p>
        </p:txBody>
      </p:sp>
      <p:sp>
        <p:nvSpPr>
          <p:cNvPr id="40964" name="Text Box 5"/>
          <p:cNvSpPr txBox="1">
            <a:spLocks noChangeArrowheads="1"/>
          </p:cNvSpPr>
          <p:nvPr/>
        </p:nvSpPr>
        <p:spPr bwMode="auto">
          <a:xfrm>
            <a:off x="2057400" y="2690813"/>
            <a:ext cx="1665288" cy="336550"/>
          </a:xfrm>
          <a:prstGeom prst="rect">
            <a:avLst/>
          </a:prstGeom>
          <a:noFill/>
          <a:ln w="9525">
            <a:noFill/>
            <a:miter lim="800000"/>
            <a:headEnd/>
            <a:tailEnd/>
          </a:ln>
        </p:spPr>
        <p:txBody>
          <a:bodyPr wrap="none">
            <a:spAutoFit/>
          </a:bodyPr>
          <a:lstStyle/>
          <a:p>
            <a:r>
              <a:rPr lang="fr-FR" sz="1600" b="1">
                <a:latin typeface="Times New Roman" pitchFamily="18" charset="0"/>
                <a:cs typeface="Times New Roman" pitchFamily="18" charset="0"/>
              </a:rPr>
              <a:t>Log10(dEtaTdz</a:t>
            </a:r>
            <a:r>
              <a:rPr lang="fr-FR" sz="1600" b="1" baseline="30000">
                <a:latin typeface="Times New Roman" pitchFamily="18" charset="0"/>
                <a:cs typeface="Times New Roman" pitchFamily="18" charset="0"/>
              </a:rPr>
              <a:t>2)</a:t>
            </a:r>
            <a:endParaRPr lang="fr-FR" sz="1600" b="1">
              <a:latin typeface="Times New Roman" pitchFamily="18" charset="0"/>
              <a:cs typeface="Times New Roman" pitchFamily="18" charset="0"/>
            </a:endParaRPr>
          </a:p>
        </p:txBody>
      </p:sp>
      <p:sp>
        <p:nvSpPr>
          <p:cNvPr id="40965" name="Rectangle 6"/>
          <p:cNvSpPr>
            <a:spLocks noChangeArrowheads="1"/>
          </p:cNvSpPr>
          <p:nvPr/>
        </p:nvSpPr>
        <p:spPr bwMode="auto">
          <a:xfrm>
            <a:off x="1447800" y="4114800"/>
            <a:ext cx="304800" cy="304800"/>
          </a:xfrm>
          <a:prstGeom prst="rect">
            <a:avLst/>
          </a:prstGeom>
          <a:solidFill>
            <a:schemeClr val="bg1"/>
          </a:solidFill>
          <a:ln w="25400">
            <a:solidFill>
              <a:schemeClr val="bg1"/>
            </a:solidFill>
            <a:miter lim="800000"/>
            <a:headEnd/>
            <a:tailEnd/>
          </a:ln>
        </p:spPr>
        <p:txBody>
          <a:bodyPr wrap="none" anchor="ctr"/>
          <a:lstStyle/>
          <a:p>
            <a:endParaRPr lang="fr-FR">
              <a:latin typeface="Calibri" pitchFamily="34" charset="0"/>
            </a:endParaRPr>
          </a:p>
        </p:txBody>
      </p:sp>
      <p:sp>
        <p:nvSpPr>
          <p:cNvPr id="40966" name="Rectangle 7"/>
          <p:cNvSpPr>
            <a:spLocks noChangeArrowheads="1"/>
          </p:cNvSpPr>
          <p:nvPr/>
        </p:nvSpPr>
        <p:spPr bwMode="auto">
          <a:xfrm>
            <a:off x="2819400" y="4114800"/>
            <a:ext cx="457200" cy="228600"/>
          </a:xfrm>
          <a:prstGeom prst="rect">
            <a:avLst/>
          </a:prstGeom>
          <a:solidFill>
            <a:schemeClr val="bg1"/>
          </a:solidFill>
          <a:ln w="25400">
            <a:solidFill>
              <a:schemeClr val="bg1"/>
            </a:solidFill>
            <a:miter lim="800000"/>
            <a:headEnd/>
            <a:tailEnd/>
          </a:ln>
        </p:spPr>
        <p:txBody>
          <a:bodyPr wrap="none" anchor="ctr"/>
          <a:lstStyle/>
          <a:p>
            <a:endParaRPr lang="fr-FR">
              <a:latin typeface="Calibri" pitchFamily="34" charset="0"/>
            </a:endParaRPr>
          </a:p>
        </p:txBody>
      </p:sp>
      <p:grpSp>
        <p:nvGrpSpPr>
          <p:cNvPr id="2" name="Group 8"/>
          <p:cNvGrpSpPr>
            <a:grpSpLocks/>
          </p:cNvGrpSpPr>
          <p:nvPr/>
        </p:nvGrpSpPr>
        <p:grpSpPr bwMode="auto">
          <a:xfrm>
            <a:off x="457200" y="3276600"/>
            <a:ext cx="4038600" cy="2667000"/>
            <a:chOff x="192" y="2064"/>
            <a:chExt cx="2544" cy="1680"/>
          </a:xfrm>
        </p:grpSpPr>
        <p:sp>
          <p:nvSpPr>
            <p:cNvPr id="40969" name="Rectangle 9"/>
            <p:cNvSpPr>
              <a:spLocks noChangeArrowheads="1"/>
            </p:cNvSpPr>
            <p:nvPr/>
          </p:nvSpPr>
          <p:spPr bwMode="auto">
            <a:xfrm>
              <a:off x="192" y="2160"/>
              <a:ext cx="384" cy="240"/>
            </a:xfrm>
            <a:prstGeom prst="rect">
              <a:avLst/>
            </a:prstGeom>
            <a:noFill/>
            <a:ln w="25400">
              <a:solidFill>
                <a:srgbClr val="FF0000"/>
              </a:solidFill>
              <a:miter lim="800000"/>
              <a:headEnd/>
              <a:tailEnd/>
            </a:ln>
          </p:spPr>
          <p:txBody>
            <a:bodyPr wrap="none" anchor="ctr"/>
            <a:lstStyle/>
            <a:p>
              <a:endParaRPr lang="fr-FR">
                <a:latin typeface="Calibri" pitchFamily="34" charset="0"/>
              </a:endParaRPr>
            </a:p>
          </p:txBody>
        </p:sp>
        <p:sp>
          <p:nvSpPr>
            <p:cNvPr id="40970" name="Rectangle 10"/>
            <p:cNvSpPr>
              <a:spLocks noChangeArrowheads="1"/>
            </p:cNvSpPr>
            <p:nvPr/>
          </p:nvSpPr>
          <p:spPr bwMode="auto">
            <a:xfrm>
              <a:off x="192" y="3312"/>
              <a:ext cx="384" cy="240"/>
            </a:xfrm>
            <a:prstGeom prst="rect">
              <a:avLst/>
            </a:prstGeom>
            <a:noFill/>
            <a:ln w="25400">
              <a:solidFill>
                <a:srgbClr val="FF0000"/>
              </a:solidFill>
              <a:miter lim="800000"/>
              <a:headEnd/>
              <a:tailEnd/>
            </a:ln>
          </p:spPr>
          <p:txBody>
            <a:bodyPr wrap="none" anchor="ctr"/>
            <a:lstStyle/>
            <a:p>
              <a:endParaRPr lang="fr-FR">
                <a:latin typeface="Calibri" pitchFamily="34" charset="0"/>
              </a:endParaRPr>
            </a:p>
          </p:txBody>
        </p:sp>
        <p:sp>
          <p:nvSpPr>
            <p:cNvPr id="40971" name="Rectangle 11"/>
            <p:cNvSpPr>
              <a:spLocks noChangeArrowheads="1"/>
            </p:cNvSpPr>
            <p:nvPr/>
          </p:nvSpPr>
          <p:spPr bwMode="auto">
            <a:xfrm>
              <a:off x="1008" y="2352"/>
              <a:ext cx="384" cy="240"/>
            </a:xfrm>
            <a:prstGeom prst="rect">
              <a:avLst/>
            </a:prstGeom>
            <a:noFill/>
            <a:ln w="25400">
              <a:solidFill>
                <a:srgbClr val="FF0000"/>
              </a:solidFill>
              <a:miter lim="800000"/>
              <a:headEnd/>
              <a:tailEnd/>
            </a:ln>
          </p:spPr>
          <p:txBody>
            <a:bodyPr wrap="none" anchor="ctr"/>
            <a:lstStyle/>
            <a:p>
              <a:endParaRPr lang="fr-FR">
                <a:latin typeface="Calibri" pitchFamily="34" charset="0"/>
              </a:endParaRPr>
            </a:p>
          </p:txBody>
        </p:sp>
        <p:sp>
          <p:nvSpPr>
            <p:cNvPr id="40972" name="Rectangle 12"/>
            <p:cNvSpPr>
              <a:spLocks noChangeArrowheads="1"/>
            </p:cNvSpPr>
            <p:nvPr/>
          </p:nvSpPr>
          <p:spPr bwMode="auto">
            <a:xfrm>
              <a:off x="960" y="3504"/>
              <a:ext cx="384" cy="240"/>
            </a:xfrm>
            <a:prstGeom prst="rect">
              <a:avLst/>
            </a:prstGeom>
            <a:noFill/>
            <a:ln w="25400">
              <a:solidFill>
                <a:srgbClr val="FF0000"/>
              </a:solidFill>
              <a:miter lim="800000"/>
              <a:headEnd/>
              <a:tailEnd/>
            </a:ln>
          </p:spPr>
          <p:txBody>
            <a:bodyPr wrap="none" anchor="ctr"/>
            <a:lstStyle/>
            <a:p>
              <a:endParaRPr lang="fr-FR">
                <a:latin typeface="Calibri" pitchFamily="34" charset="0"/>
              </a:endParaRPr>
            </a:p>
          </p:txBody>
        </p:sp>
        <p:sp>
          <p:nvSpPr>
            <p:cNvPr id="40973" name="Rectangle 13"/>
            <p:cNvSpPr>
              <a:spLocks noChangeArrowheads="1"/>
            </p:cNvSpPr>
            <p:nvPr/>
          </p:nvSpPr>
          <p:spPr bwMode="auto">
            <a:xfrm>
              <a:off x="2256" y="2304"/>
              <a:ext cx="480" cy="240"/>
            </a:xfrm>
            <a:prstGeom prst="rect">
              <a:avLst/>
            </a:prstGeom>
            <a:noFill/>
            <a:ln w="25400">
              <a:solidFill>
                <a:srgbClr val="FF0000"/>
              </a:solidFill>
              <a:miter lim="800000"/>
              <a:headEnd/>
              <a:tailEnd/>
            </a:ln>
          </p:spPr>
          <p:txBody>
            <a:bodyPr wrap="none" anchor="ctr"/>
            <a:lstStyle/>
            <a:p>
              <a:endParaRPr lang="fr-FR">
                <a:latin typeface="Calibri" pitchFamily="34" charset="0"/>
              </a:endParaRPr>
            </a:p>
          </p:txBody>
        </p:sp>
        <p:sp>
          <p:nvSpPr>
            <p:cNvPr id="40974" name="Rectangle 14"/>
            <p:cNvSpPr>
              <a:spLocks noChangeArrowheads="1"/>
            </p:cNvSpPr>
            <p:nvPr/>
          </p:nvSpPr>
          <p:spPr bwMode="auto">
            <a:xfrm>
              <a:off x="2256" y="3456"/>
              <a:ext cx="480" cy="240"/>
            </a:xfrm>
            <a:prstGeom prst="rect">
              <a:avLst/>
            </a:prstGeom>
            <a:noFill/>
            <a:ln w="25400">
              <a:solidFill>
                <a:srgbClr val="FF0000"/>
              </a:solidFill>
              <a:miter lim="800000"/>
              <a:headEnd/>
              <a:tailEnd/>
            </a:ln>
          </p:spPr>
          <p:txBody>
            <a:bodyPr wrap="none" anchor="ctr"/>
            <a:lstStyle/>
            <a:p>
              <a:endParaRPr lang="fr-FR">
                <a:latin typeface="Calibri" pitchFamily="34" charset="0"/>
              </a:endParaRPr>
            </a:p>
          </p:txBody>
        </p:sp>
        <p:sp>
          <p:nvSpPr>
            <p:cNvPr id="40975" name="Rectangle 15"/>
            <p:cNvSpPr>
              <a:spLocks noChangeArrowheads="1"/>
            </p:cNvSpPr>
            <p:nvPr/>
          </p:nvSpPr>
          <p:spPr bwMode="auto">
            <a:xfrm>
              <a:off x="1680" y="2064"/>
              <a:ext cx="384" cy="240"/>
            </a:xfrm>
            <a:prstGeom prst="rect">
              <a:avLst/>
            </a:prstGeom>
            <a:noFill/>
            <a:ln w="25400">
              <a:solidFill>
                <a:srgbClr val="FF0000"/>
              </a:solidFill>
              <a:miter lim="800000"/>
              <a:headEnd/>
              <a:tailEnd/>
            </a:ln>
          </p:spPr>
          <p:txBody>
            <a:bodyPr wrap="none" anchor="ctr"/>
            <a:lstStyle/>
            <a:p>
              <a:endParaRPr lang="fr-FR">
                <a:latin typeface="Calibri" pitchFamily="34" charset="0"/>
              </a:endParaRPr>
            </a:p>
          </p:txBody>
        </p:sp>
        <p:sp>
          <p:nvSpPr>
            <p:cNvPr id="40976" name="Rectangle 16"/>
            <p:cNvSpPr>
              <a:spLocks noChangeArrowheads="1"/>
            </p:cNvSpPr>
            <p:nvPr/>
          </p:nvSpPr>
          <p:spPr bwMode="auto">
            <a:xfrm>
              <a:off x="1632" y="3264"/>
              <a:ext cx="384" cy="240"/>
            </a:xfrm>
            <a:prstGeom prst="rect">
              <a:avLst/>
            </a:prstGeom>
            <a:noFill/>
            <a:ln w="25400">
              <a:solidFill>
                <a:srgbClr val="FF0000"/>
              </a:solidFill>
              <a:miter lim="800000"/>
              <a:headEnd/>
              <a:tailEnd/>
            </a:ln>
          </p:spPr>
          <p:txBody>
            <a:bodyPr wrap="none" anchor="ctr"/>
            <a:lstStyle/>
            <a:p>
              <a:endParaRPr lang="fr-FR">
                <a:latin typeface="Calibri" pitchFamily="34" charset="0"/>
              </a:endParaRPr>
            </a:p>
          </p:txBody>
        </p:sp>
      </p:grpSp>
      <p:sp>
        <p:nvSpPr>
          <p:cNvPr id="40968" name="Text Box 17"/>
          <p:cNvSpPr txBox="1">
            <a:spLocks noChangeArrowheads="1"/>
          </p:cNvSpPr>
          <p:nvPr/>
        </p:nvSpPr>
        <p:spPr bwMode="auto">
          <a:xfrm>
            <a:off x="5562600" y="990600"/>
            <a:ext cx="3048000" cy="6556375"/>
          </a:xfrm>
          <a:prstGeom prst="rect">
            <a:avLst/>
          </a:prstGeom>
          <a:noFill/>
          <a:ln w="9525">
            <a:noFill/>
            <a:miter lim="800000"/>
            <a:headEnd/>
            <a:tailEnd/>
          </a:ln>
        </p:spPr>
        <p:txBody>
          <a:bodyPr>
            <a:spAutoFit/>
          </a:bodyPr>
          <a:lstStyle/>
          <a:p>
            <a:pPr>
              <a:buFont typeface="Wingdings" pitchFamily="2" charset="2"/>
              <a:buChar char="Ø"/>
            </a:pPr>
            <a:r>
              <a:rPr lang="fr-FR" sz="2000">
                <a:latin typeface="Calibri" pitchFamily="34" charset="0"/>
                <a:cs typeface="Times New Roman" pitchFamily="18" charset="0"/>
              </a:rPr>
              <a:t>15 profils sur un cycle de M2 au point d’émergence du rayon de marée interne (en alternance avec le VMP)</a:t>
            </a:r>
          </a:p>
          <a:p>
            <a:pPr>
              <a:buFont typeface="Wingdings" pitchFamily="2" charset="2"/>
              <a:buChar char="Ø"/>
            </a:pPr>
            <a:endParaRPr lang="fr-FR" sz="2000">
              <a:latin typeface="Calibri" pitchFamily="34" charset="0"/>
              <a:cs typeface="Times New Roman" pitchFamily="18" charset="0"/>
            </a:endParaRPr>
          </a:p>
          <a:p>
            <a:pPr>
              <a:buFont typeface="Wingdings" pitchFamily="2" charset="2"/>
              <a:buChar char="Ø"/>
            </a:pPr>
            <a:r>
              <a:rPr lang="fr-FR" sz="2000">
                <a:latin typeface="Calibri" pitchFamily="34" charset="0"/>
                <a:cs typeface="Times New Roman" pitchFamily="18" charset="0"/>
              </a:rPr>
              <a:t>Forte dissipation au dessus de la thermocline, très faible sous la themocline  (traînée du bateau)</a:t>
            </a:r>
          </a:p>
          <a:p>
            <a:pPr>
              <a:buFont typeface="Wingdings" pitchFamily="2" charset="2"/>
              <a:buChar char="Ø"/>
            </a:pPr>
            <a:endParaRPr lang="fr-FR" sz="2000">
              <a:latin typeface="Calibri" pitchFamily="34" charset="0"/>
              <a:cs typeface="Times New Roman" pitchFamily="18" charset="0"/>
            </a:endParaRPr>
          </a:p>
          <a:p>
            <a:pPr>
              <a:buFont typeface="Wingdings" pitchFamily="2" charset="2"/>
              <a:buChar char="Ø"/>
            </a:pPr>
            <a:r>
              <a:rPr lang="fr-FR" sz="2000">
                <a:latin typeface="Calibri" pitchFamily="34" charset="0"/>
                <a:cs typeface="Times New Roman" pitchFamily="18" charset="0"/>
              </a:rPr>
              <a:t>Zone de forte dissipation dans la thermocline semble reliée au strain </a:t>
            </a:r>
            <a:r>
              <a:rPr lang="fr-FR">
                <a:latin typeface="Calibri" pitchFamily="34" charset="0"/>
                <a:cs typeface="Times New Roman" pitchFamily="18" charset="0"/>
              </a:rPr>
              <a:t>(ici proxy du strain calculé avec déplacement des isothermes)</a:t>
            </a:r>
          </a:p>
          <a:p>
            <a:endParaRPr lang="fr-FR" sz="2000">
              <a:latin typeface="Calibri" pitchFamily="34" charset="0"/>
              <a:cs typeface="Times New Roman" pitchFamily="18" charset="0"/>
            </a:endParaRPr>
          </a:p>
          <a:p>
            <a:endParaRPr lang="fr-FR" sz="2000">
              <a:latin typeface="Calibri" pitchFamily="34" charset="0"/>
              <a:cs typeface="Times New Roman" pitchFamily="18" charset="0"/>
            </a:endParaRPr>
          </a:p>
          <a:p>
            <a:endParaRPr lang="fr-FR" sz="2000">
              <a:latin typeface="Calibri" pitchFamily="34" charset="0"/>
              <a:cs typeface="Times New Roman" pitchFamily="18" charset="0"/>
            </a:endParaRPr>
          </a:p>
          <a:p>
            <a:r>
              <a:rPr lang="fr-FR" sz="2400">
                <a:latin typeface="Times New Roman" pitchFamily="18" charset="0"/>
                <a:cs typeface="Times New Roman" pitchFamily="18" charset="0"/>
              </a:rPr>
              <a:t>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re 1"/>
          <p:cNvSpPr>
            <a:spLocks noGrp="1"/>
          </p:cNvSpPr>
          <p:nvPr>
            <p:ph type="title"/>
          </p:nvPr>
        </p:nvSpPr>
        <p:spPr>
          <a:xfrm>
            <a:off x="500063" y="214313"/>
            <a:ext cx="8229600" cy="1143000"/>
          </a:xfrm>
        </p:spPr>
        <p:txBody>
          <a:bodyPr/>
          <a:lstStyle/>
          <a:p>
            <a:r>
              <a:rPr lang="fr-FR" sz="2400" smtClean="0"/>
              <a:t>Mesures de dissipation avec le VMP au point de réflexion</a:t>
            </a:r>
          </a:p>
        </p:txBody>
      </p:sp>
      <p:pic>
        <p:nvPicPr>
          <p:cNvPr id="43010" name="Picture 9"/>
          <p:cNvPicPr>
            <a:picLocks noChangeAspect="1" noChangeArrowheads="1"/>
          </p:cNvPicPr>
          <p:nvPr/>
        </p:nvPicPr>
        <p:blipFill>
          <a:blip r:embed="rId3"/>
          <a:srcRect/>
          <a:stretch>
            <a:fillRect/>
          </a:stretch>
        </p:blipFill>
        <p:spPr bwMode="auto">
          <a:xfrm>
            <a:off x="6357938" y="1571625"/>
            <a:ext cx="2786062" cy="1571625"/>
          </a:xfrm>
          <a:prstGeom prst="rect">
            <a:avLst/>
          </a:prstGeom>
          <a:noFill/>
          <a:ln w="9525">
            <a:noFill/>
            <a:miter lim="800000"/>
            <a:headEnd/>
            <a:tailEnd/>
          </a:ln>
        </p:spPr>
      </p:pic>
      <p:sp>
        <p:nvSpPr>
          <p:cNvPr id="4" name="Ellipse 3"/>
          <p:cNvSpPr/>
          <p:nvPr/>
        </p:nvSpPr>
        <p:spPr>
          <a:xfrm>
            <a:off x="7643813" y="2500313"/>
            <a:ext cx="357187" cy="35718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pic>
        <p:nvPicPr>
          <p:cNvPr id="43012" name="Picture 2"/>
          <p:cNvPicPr>
            <a:picLocks noChangeAspect="1" noChangeArrowheads="1"/>
          </p:cNvPicPr>
          <p:nvPr/>
        </p:nvPicPr>
        <p:blipFill>
          <a:blip r:embed="rId4"/>
          <a:srcRect/>
          <a:stretch>
            <a:fillRect/>
          </a:stretch>
        </p:blipFill>
        <p:spPr bwMode="auto">
          <a:xfrm>
            <a:off x="914400" y="1498600"/>
            <a:ext cx="6229350" cy="4676775"/>
          </a:xfrm>
          <a:prstGeom prst="rect">
            <a:avLst/>
          </a:prstGeom>
          <a:noFill/>
          <a:ln w="9525">
            <a:noFill/>
            <a:miter lim="800000"/>
            <a:headEnd/>
            <a:tailEnd/>
          </a:ln>
        </p:spPr>
      </p:pic>
      <p:sp>
        <p:nvSpPr>
          <p:cNvPr id="43013" name="ZoneTexte 5"/>
          <p:cNvSpPr txBox="1">
            <a:spLocks noChangeArrowheads="1"/>
          </p:cNvSpPr>
          <p:nvPr/>
        </p:nvSpPr>
        <p:spPr bwMode="auto">
          <a:xfrm>
            <a:off x="6786563" y="4929188"/>
            <a:ext cx="1965325" cy="646112"/>
          </a:xfrm>
          <a:prstGeom prst="rect">
            <a:avLst/>
          </a:prstGeom>
          <a:noFill/>
          <a:ln w="9525">
            <a:noFill/>
            <a:miter lim="800000"/>
            <a:headEnd/>
            <a:tailEnd/>
          </a:ln>
        </p:spPr>
        <p:txBody>
          <a:bodyPr wrap="none">
            <a:spAutoFit/>
          </a:bodyPr>
          <a:lstStyle/>
          <a:p>
            <a:r>
              <a:rPr lang="fr-FR">
                <a:latin typeface="Calibri" pitchFamily="34" charset="0"/>
              </a:rPr>
              <a:t>=&gt; Valeurs élevées </a:t>
            </a:r>
          </a:p>
          <a:p>
            <a:r>
              <a:rPr lang="fr-FR">
                <a:latin typeface="Calibri" pitchFamily="34" charset="0"/>
              </a:rPr>
              <a:t>au niveau du fond</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42875" y="500063"/>
            <a:ext cx="8358188" cy="5908675"/>
          </a:xfrm>
          <a:prstGeom prst="rect">
            <a:avLst/>
          </a:prstGeom>
        </p:spPr>
        <p:txBody>
          <a:bodyPr>
            <a:spAutoFit/>
          </a:bodyPr>
          <a:lstStyle/>
          <a:p>
            <a:pPr fontAlgn="auto">
              <a:spcBef>
                <a:spcPts val="0"/>
              </a:spcBef>
              <a:spcAft>
                <a:spcPts val="0"/>
              </a:spcAft>
              <a:defRPr/>
            </a:pPr>
            <a:r>
              <a:rPr lang="fr-FR" b="1" dirty="0">
                <a:latin typeface="+mj-lt"/>
              </a:rPr>
              <a:t>En résumé sur le travail en cours</a:t>
            </a:r>
          </a:p>
          <a:p>
            <a:pPr fontAlgn="auto">
              <a:spcBef>
                <a:spcPts val="0"/>
              </a:spcBef>
              <a:spcAft>
                <a:spcPts val="0"/>
              </a:spcAft>
              <a:defRPr/>
            </a:pPr>
            <a:endParaRPr lang="fr-FR" b="1" dirty="0">
              <a:latin typeface="+mj-lt"/>
            </a:endParaRPr>
          </a:p>
          <a:p>
            <a:pPr fontAlgn="auto">
              <a:spcBef>
                <a:spcPts val="0"/>
              </a:spcBef>
              <a:spcAft>
                <a:spcPts val="0"/>
              </a:spcAft>
              <a:buFont typeface="Wingdings" pitchFamily="2" charset="2"/>
              <a:buChar char="Ø"/>
              <a:defRPr/>
            </a:pPr>
            <a:r>
              <a:rPr lang="fr-FR" dirty="0">
                <a:latin typeface="+mj-lt"/>
              </a:rPr>
              <a:t> </a:t>
            </a:r>
            <a:r>
              <a:rPr lang="fr-FR" dirty="0">
                <a:latin typeface="+mj-lt"/>
              </a:rPr>
              <a:t> </a:t>
            </a:r>
            <a:r>
              <a:rPr lang="fr-FR" dirty="0">
                <a:latin typeface="+mj-lt"/>
              </a:rPr>
              <a:t>Caractérisation de la marée interne le long de la radiale la plus énergétique, observation d’ondes solitaires, premières mesures de dissipation au point de réflexion et de résurgence </a:t>
            </a:r>
          </a:p>
          <a:p>
            <a:pPr fontAlgn="auto">
              <a:spcBef>
                <a:spcPts val="0"/>
              </a:spcBef>
              <a:spcAft>
                <a:spcPts val="0"/>
              </a:spcAft>
              <a:buFont typeface="Wingdings" pitchFamily="2" charset="2"/>
              <a:buChar char="Ø"/>
              <a:defRPr/>
            </a:pPr>
            <a:r>
              <a:rPr lang="fr-FR" dirty="0">
                <a:latin typeface="+mj-lt"/>
              </a:rPr>
              <a:t>Dissipation plus élevée près du fond dans la zone de réflexion du rayon, dans la thermocline, en relation avec les trains d’ondes solitaires</a:t>
            </a:r>
          </a:p>
          <a:p>
            <a:pPr fontAlgn="auto">
              <a:spcBef>
                <a:spcPts val="0"/>
              </a:spcBef>
              <a:spcAft>
                <a:spcPts val="0"/>
              </a:spcAft>
              <a:defRPr/>
            </a:pPr>
            <a:endParaRPr lang="fr-FR" b="1" dirty="0">
              <a:latin typeface="+mn-lt"/>
            </a:endParaRPr>
          </a:p>
          <a:p>
            <a:pPr fontAlgn="auto">
              <a:spcBef>
                <a:spcPts val="0"/>
              </a:spcBef>
              <a:spcAft>
                <a:spcPts val="0"/>
              </a:spcAft>
              <a:defRPr/>
            </a:pPr>
            <a:r>
              <a:rPr lang="fr-FR" b="1" dirty="0">
                <a:latin typeface="+mn-lt"/>
              </a:rPr>
              <a:t>Perspectives</a:t>
            </a:r>
          </a:p>
          <a:p>
            <a:pPr fontAlgn="auto">
              <a:spcBef>
                <a:spcPts val="0"/>
              </a:spcBef>
              <a:spcAft>
                <a:spcPts val="0"/>
              </a:spcAft>
              <a:defRPr/>
            </a:pPr>
            <a:endParaRPr lang="fr-FR" b="1" dirty="0">
              <a:latin typeface="+mn-lt"/>
            </a:endParaRPr>
          </a:p>
          <a:p>
            <a:pPr marL="342900" indent="-342900" fontAlgn="auto">
              <a:spcBef>
                <a:spcPts val="0"/>
              </a:spcBef>
              <a:spcAft>
                <a:spcPts val="0"/>
              </a:spcAft>
              <a:buFont typeface="Wingdings" pitchFamily="2" charset="2"/>
              <a:buChar char="Ø"/>
              <a:defRPr/>
            </a:pPr>
            <a:r>
              <a:rPr lang="fr-FR" b="1" dirty="0">
                <a:latin typeface="+mj-lt"/>
              </a:rPr>
              <a:t> </a:t>
            </a:r>
            <a:r>
              <a:rPr lang="fr-FR" dirty="0">
                <a:latin typeface="+mj-lt"/>
              </a:rPr>
              <a:t>Poursuite de l’analyse de ce jeu de données :</a:t>
            </a:r>
          </a:p>
          <a:p>
            <a:pPr fontAlgn="auto">
              <a:spcBef>
                <a:spcPts val="0"/>
              </a:spcBef>
              <a:spcAft>
                <a:spcPts val="0"/>
              </a:spcAft>
              <a:defRPr/>
            </a:pPr>
            <a:r>
              <a:rPr lang="fr-FR" dirty="0">
                <a:latin typeface="+mj-lt"/>
              </a:rPr>
              <a:t>Détermination des flux d’énergie au niveau des points fixes et aux mouillages</a:t>
            </a:r>
          </a:p>
          <a:p>
            <a:pPr fontAlgn="auto">
              <a:spcBef>
                <a:spcPts val="0"/>
              </a:spcBef>
              <a:spcAft>
                <a:spcPts val="0"/>
              </a:spcAft>
              <a:defRPr/>
            </a:pPr>
            <a:r>
              <a:rPr lang="fr-FR" dirty="0">
                <a:latin typeface="+mj-lt"/>
              </a:rPr>
              <a:t>C</a:t>
            </a:r>
            <a:r>
              <a:rPr lang="fr-FR" dirty="0">
                <a:latin typeface="+mj-lt"/>
              </a:rPr>
              <a:t>aractérisation </a:t>
            </a:r>
            <a:r>
              <a:rPr lang="fr-FR" dirty="0">
                <a:latin typeface="+mj-lt"/>
              </a:rPr>
              <a:t>d</a:t>
            </a:r>
            <a:r>
              <a:rPr lang="fr-FR" dirty="0">
                <a:latin typeface="+mj-lt"/>
              </a:rPr>
              <a:t>es trains d’ondes solitaires: énergie et flux</a:t>
            </a:r>
          </a:p>
          <a:p>
            <a:pPr fontAlgn="auto">
              <a:spcBef>
                <a:spcPts val="0"/>
              </a:spcBef>
              <a:spcAft>
                <a:spcPts val="0"/>
              </a:spcAft>
              <a:defRPr/>
            </a:pPr>
            <a:endParaRPr lang="fr-FR" dirty="0">
              <a:latin typeface="+mj-lt"/>
            </a:endParaRPr>
          </a:p>
          <a:p>
            <a:pPr fontAlgn="auto">
              <a:spcBef>
                <a:spcPts val="0"/>
              </a:spcBef>
              <a:spcAft>
                <a:spcPts val="0"/>
              </a:spcAft>
              <a:buFont typeface="Wingdings" pitchFamily="2" charset="2"/>
              <a:buChar char="Ø"/>
              <a:defRPr/>
            </a:pPr>
            <a:r>
              <a:rPr lang="fr-FR" dirty="0">
                <a:latin typeface="+mj-lt"/>
              </a:rPr>
              <a:t>Mesures de turbulence / </a:t>
            </a:r>
            <a:r>
              <a:rPr lang="fr-FR" dirty="0" err="1">
                <a:latin typeface="+mj-lt"/>
              </a:rPr>
              <a:t>paramétrisation</a:t>
            </a:r>
            <a:r>
              <a:rPr lang="fr-FR" dirty="0">
                <a:latin typeface="+mj-lt"/>
              </a:rPr>
              <a:t> fine-échelle</a:t>
            </a:r>
          </a:p>
          <a:p>
            <a:pPr fontAlgn="auto">
              <a:spcBef>
                <a:spcPts val="0"/>
              </a:spcBef>
              <a:spcAft>
                <a:spcPts val="0"/>
              </a:spcAft>
              <a:buFontTx/>
              <a:buChar char="-"/>
              <a:defRPr/>
            </a:pPr>
            <a:endParaRPr lang="fr-FR" dirty="0">
              <a:latin typeface="+mj-lt"/>
            </a:endParaRPr>
          </a:p>
          <a:p>
            <a:pPr fontAlgn="auto">
              <a:spcBef>
                <a:spcPts val="0"/>
              </a:spcBef>
              <a:spcAft>
                <a:spcPts val="0"/>
              </a:spcAft>
              <a:buFont typeface="Wingdings" pitchFamily="2" charset="2"/>
              <a:buChar char="Ø"/>
              <a:defRPr/>
            </a:pPr>
            <a:r>
              <a:rPr lang="fr-FR" dirty="0">
                <a:latin typeface="+mj-lt"/>
              </a:rPr>
              <a:t>Campagnes futures</a:t>
            </a:r>
            <a:endParaRPr lang="fr-FR" b="1" dirty="0">
              <a:latin typeface="+mj-lt"/>
            </a:endParaRPr>
          </a:p>
          <a:p>
            <a:pPr fontAlgn="auto">
              <a:spcBef>
                <a:spcPts val="0"/>
              </a:spcBef>
              <a:spcAft>
                <a:spcPts val="0"/>
              </a:spcAft>
              <a:defRPr/>
            </a:pPr>
            <a:endParaRPr lang="fr-FR" b="1" dirty="0">
              <a:latin typeface="+mn-lt"/>
            </a:endParaRPr>
          </a:p>
          <a:p>
            <a:pPr fontAlgn="auto">
              <a:spcBef>
                <a:spcPts val="0"/>
              </a:spcBef>
              <a:spcAft>
                <a:spcPts val="0"/>
              </a:spcAft>
              <a:defRPr/>
            </a:pPr>
            <a:endParaRPr lang="fr-FR" dirty="0">
              <a:latin typeface="+mj-lt"/>
            </a:endParaRPr>
          </a:p>
          <a:p>
            <a:pPr fontAlgn="auto">
              <a:spcBef>
                <a:spcPts val="0"/>
              </a:spcBef>
              <a:spcAft>
                <a:spcPts val="0"/>
              </a:spcAft>
              <a:buFont typeface="Wingdings" pitchFamily="2" charset="2"/>
              <a:buChar char="Ø"/>
              <a:defRPr/>
            </a:pPr>
            <a:endParaRPr lang="fr-FR" dirty="0">
              <a:latin typeface="+mj-lt"/>
            </a:endParaRPr>
          </a:p>
          <a:p>
            <a:pPr fontAlgn="auto">
              <a:spcBef>
                <a:spcPts val="0"/>
              </a:spcBef>
              <a:spcAft>
                <a:spcPts val="0"/>
              </a:spcAft>
              <a:defRPr/>
            </a:pPr>
            <a:endParaRPr lang="fr-FR" dirty="0">
              <a:latin typeface="+mj-lt"/>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5" name="Picture 10" descr="contourf_subplot1"/>
          <p:cNvPicPr>
            <a:picLocks noGrp="1" noChangeAspect="1" noChangeArrowheads="1"/>
          </p:cNvPicPr>
          <p:nvPr>
            <p:ph/>
          </p:nvPr>
        </p:nvPicPr>
        <p:blipFill>
          <a:blip r:embed="rId3"/>
          <a:srcRect/>
          <a:stretch>
            <a:fillRect/>
          </a:stretch>
        </p:blipFill>
        <p:spPr>
          <a:xfrm>
            <a:off x="381000" y="687388"/>
            <a:ext cx="8458200" cy="4949825"/>
          </a:xfrm>
        </p:spPr>
      </p:pic>
    </p:spTree>
  </p:cSld>
  <p:clrMapOvr>
    <a:masterClrMapping/>
  </p:clrMapOvr>
  <p:transition>
    <p:strips dir="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Rectangle 2"/>
          <p:cNvGraphicFramePr>
            <a:graphicFrameLocks/>
          </p:cNvGraphicFramePr>
          <p:nvPr>
            <p:ph sz="quarter" idx="2"/>
          </p:nvPr>
        </p:nvGraphicFramePr>
        <p:xfrm>
          <a:off x="5027613" y="1600200"/>
          <a:ext cx="3279775" cy="2185988"/>
        </p:xfrm>
        <a:graphic>
          <a:graphicData uri="http://schemas.openxmlformats.org/presentationml/2006/ole">
            <p:oleObj spid="_x0000_s1026" name="Equation" r:id="rId4" imgW="0" imgH="0" progId="Equation.3">
              <p:embed/>
            </p:oleObj>
          </a:graphicData>
        </a:graphic>
      </p:graphicFrame>
      <p:sp>
        <p:nvSpPr>
          <p:cNvPr id="1028" name="Text Box 3"/>
          <p:cNvSpPr txBox="1">
            <a:spLocks noChangeArrowheads="1"/>
          </p:cNvSpPr>
          <p:nvPr/>
        </p:nvSpPr>
        <p:spPr bwMode="auto">
          <a:xfrm>
            <a:off x="0" y="0"/>
            <a:ext cx="9144000" cy="822325"/>
          </a:xfrm>
          <a:prstGeom prst="rect">
            <a:avLst/>
          </a:prstGeom>
          <a:noFill/>
          <a:ln w="9525">
            <a:noFill/>
            <a:miter lim="800000"/>
            <a:headEnd/>
            <a:tailEnd/>
          </a:ln>
        </p:spPr>
        <p:txBody>
          <a:bodyPr>
            <a:spAutoFit/>
          </a:bodyPr>
          <a:lstStyle/>
          <a:p>
            <a:pPr algn="ctr"/>
            <a:r>
              <a:rPr lang="fr-FR" sz="2400">
                <a:latin typeface="Calibri" pitchFamily="34" charset="0"/>
              </a:rPr>
              <a:t>Analyse des mesures de microstructure: </a:t>
            </a:r>
          </a:p>
          <a:p>
            <a:pPr algn="ctr"/>
            <a:r>
              <a:rPr lang="fr-FR" sz="2400">
                <a:latin typeface="Calibri" pitchFamily="34" charset="0"/>
              </a:rPr>
              <a:t>taux de dissipation d’énergie cinétique</a:t>
            </a:r>
          </a:p>
        </p:txBody>
      </p:sp>
      <p:sp>
        <p:nvSpPr>
          <p:cNvPr id="1029" name="Text Box 4"/>
          <p:cNvSpPr txBox="1">
            <a:spLocks noChangeArrowheads="1"/>
          </p:cNvSpPr>
          <p:nvPr/>
        </p:nvSpPr>
        <p:spPr bwMode="auto">
          <a:xfrm>
            <a:off x="0" y="908050"/>
            <a:ext cx="8937625" cy="1220788"/>
          </a:xfrm>
          <a:prstGeom prst="rect">
            <a:avLst/>
          </a:prstGeom>
          <a:noFill/>
          <a:ln w="9525">
            <a:noFill/>
            <a:miter lim="800000"/>
            <a:headEnd/>
            <a:tailEnd/>
          </a:ln>
        </p:spPr>
        <p:txBody>
          <a:bodyPr>
            <a:spAutoFit/>
          </a:bodyPr>
          <a:lstStyle/>
          <a:p>
            <a:pPr>
              <a:buFontTx/>
              <a:buChar char="•"/>
            </a:pPr>
            <a:r>
              <a:rPr lang="fr-FR">
                <a:latin typeface="Calibri" pitchFamily="34" charset="0"/>
              </a:rPr>
              <a:t> à partir du cisaillement de vitesse horizontale en supposant stationnarité et  isotropie:</a:t>
            </a:r>
          </a:p>
          <a:p>
            <a:r>
              <a:rPr lang="fr-FR" sz="2000">
                <a:latin typeface="Symbol" pitchFamily="18" charset="2"/>
              </a:rPr>
              <a:t>e</a:t>
            </a:r>
            <a:r>
              <a:rPr lang="fr-FR">
                <a:latin typeface="Calibri" pitchFamily="34" charset="0"/>
              </a:rPr>
              <a:t>=3.75 </a:t>
            </a:r>
            <a:r>
              <a:rPr lang="fr-FR" sz="2000">
                <a:latin typeface="Symbol" pitchFamily="18" charset="2"/>
              </a:rPr>
              <a:t>n</a:t>
            </a:r>
            <a:r>
              <a:rPr lang="fr-FR">
                <a:latin typeface="Calibri" pitchFamily="34" charset="0"/>
              </a:rPr>
              <a:t> [(dU/dz)</a:t>
            </a:r>
            <a:r>
              <a:rPr lang="fr-FR" baseline="30000">
                <a:latin typeface="Calibri" pitchFamily="34" charset="0"/>
              </a:rPr>
              <a:t>2</a:t>
            </a:r>
            <a:r>
              <a:rPr lang="fr-FR">
                <a:latin typeface="Calibri" pitchFamily="34" charset="0"/>
              </a:rPr>
              <a:t>+(dV/dz)</a:t>
            </a:r>
            <a:r>
              <a:rPr lang="fr-FR" baseline="30000">
                <a:latin typeface="Calibri" pitchFamily="34" charset="0"/>
              </a:rPr>
              <a:t>2</a:t>
            </a:r>
            <a:r>
              <a:rPr lang="fr-FR">
                <a:latin typeface="Calibri" pitchFamily="34" charset="0"/>
              </a:rPr>
              <a:t>]</a:t>
            </a:r>
          </a:p>
          <a:p>
            <a:endParaRPr lang="fr-FR">
              <a:latin typeface="Calibri" pitchFamily="34" charset="0"/>
            </a:endParaRPr>
          </a:p>
          <a:p>
            <a:endParaRPr lang="fr-FR">
              <a:latin typeface="Calibri" pitchFamily="34" charset="0"/>
            </a:endParaRPr>
          </a:p>
        </p:txBody>
      </p:sp>
      <p:graphicFrame>
        <p:nvGraphicFramePr>
          <p:cNvPr id="1027" name="Object 3"/>
          <p:cNvGraphicFramePr>
            <a:graphicFrameLocks noChangeAspect="1"/>
          </p:cNvGraphicFramePr>
          <p:nvPr>
            <p:ph sz="quarter" idx="3"/>
          </p:nvPr>
        </p:nvGraphicFramePr>
        <p:xfrm>
          <a:off x="6084888" y="3933825"/>
          <a:ext cx="1158875" cy="2187575"/>
        </p:xfrm>
        <a:graphic>
          <a:graphicData uri="http://schemas.openxmlformats.org/presentationml/2006/ole">
            <p:oleObj spid="_x0000_s1027" name="Equation" r:id="rId5" imgW="114120" imgH="215640" progId="Equation.3">
              <p:embed/>
            </p:oleObj>
          </a:graphicData>
        </a:graphic>
      </p:graphicFrame>
      <p:sp>
        <p:nvSpPr>
          <p:cNvPr id="1030" name="Text Box 6"/>
          <p:cNvSpPr txBox="1">
            <a:spLocks noChangeArrowheads="1"/>
          </p:cNvSpPr>
          <p:nvPr/>
        </p:nvSpPr>
        <p:spPr bwMode="auto">
          <a:xfrm>
            <a:off x="0" y="1700213"/>
            <a:ext cx="3743325" cy="366712"/>
          </a:xfrm>
          <a:prstGeom prst="rect">
            <a:avLst/>
          </a:prstGeom>
          <a:noFill/>
          <a:ln w="9525">
            <a:noFill/>
            <a:miter lim="800000"/>
            <a:headEnd/>
            <a:tailEnd/>
          </a:ln>
        </p:spPr>
        <p:txBody>
          <a:bodyPr wrap="none">
            <a:spAutoFit/>
          </a:bodyPr>
          <a:lstStyle/>
          <a:p>
            <a:pPr>
              <a:buFontTx/>
              <a:buChar char="•"/>
            </a:pPr>
            <a:r>
              <a:rPr lang="fr-FR">
                <a:latin typeface="Calibri" pitchFamily="34" charset="0"/>
              </a:rPr>
              <a:t> à partir du spectre de cisaillement</a:t>
            </a:r>
          </a:p>
        </p:txBody>
      </p:sp>
      <p:grpSp>
        <p:nvGrpSpPr>
          <p:cNvPr id="1031" name="Group 7"/>
          <p:cNvGrpSpPr>
            <a:grpSpLocks/>
          </p:cNvGrpSpPr>
          <p:nvPr/>
        </p:nvGrpSpPr>
        <p:grpSpPr bwMode="auto">
          <a:xfrm>
            <a:off x="2195513" y="2133600"/>
            <a:ext cx="6097587" cy="4414838"/>
            <a:chOff x="521" y="845"/>
            <a:chExt cx="4703" cy="3280"/>
          </a:xfrm>
        </p:grpSpPr>
        <p:pic>
          <p:nvPicPr>
            <p:cNvPr id="1033" name="Picture 8"/>
            <p:cNvPicPr>
              <a:picLocks noChangeAspect="1" noChangeArrowheads="1"/>
            </p:cNvPicPr>
            <p:nvPr/>
          </p:nvPicPr>
          <p:blipFill>
            <a:blip r:embed="rId6"/>
            <a:srcRect/>
            <a:stretch>
              <a:fillRect/>
            </a:stretch>
          </p:blipFill>
          <p:spPr bwMode="auto">
            <a:xfrm>
              <a:off x="521" y="1026"/>
              <a:ext cx="4703" cy="3099"/>
            </a:xfrm>
            <a:prstGeom prst="rect">
              <a:avLst/>
            </a:prstGeom>
            <a:noFill/>
            <a:ln w="9525">
              <a:noFill/>
              <a:miter lim="800000"/>
              <a:headEnd/>
              <a:tailEnd/>
            </a:ln>
          </p:spPr>
        </p:pic>
        <p:sp>
          <p:nvSpPr>
            <p:cNvPr id="1034" name="Text Box 9"/>
            <p:cNvSpPr txBox="1">
              <a:spLocks noChangeArrowheads="1"/>
            </p:cNvSpPr>
            <p:nvPr/>
          </p:nvSpPr>
          <p:spPr bwMode="auto">
            <a:xfrm>
              <a:off x="975" y="845"/>
              <a:ext cx="1713" cy="250"/>
            </a:xfrm>
            <a:prstGeom prst="rect">
              <a:avLst/>
            </a:prstGeom>
            <a:noFill/>
            <a:ln w="9525">
              <a:noFill/>
              <a:miter lim="800000"/>
              <a:headEnd/>
              <a:tailEnd/>
            </a:ln>
          </p:spPr>
          <p:txBody>
            <a:bodyPr wrap="none">
              <a:spAutoFit/>
            </a:bodyPr>
            <a:lstStyle/>
            <a:p>
              <a:r>
                <a:rPr lang="fr-FR" sz="1600" b="1">
                  <a:latin typeface="Calibri" pitchFamily="34" charset="0"/>
                </a:rPr>
                <a:t>Profil de cisaillement</a:t>
              </a:r>
            </a:p>
          </p:txBody>
        </p:sp>
        <p:sp>
          <p:nvSpPr>
            <p:cNvPr id="1035" name="Text Box 10"/>
            <p:cNvSpPr txBox="1">
              <a:spLocks noChangeArrowheads="1"/>
            </p:cNvSpPr>
            <p:nvPr/>
          </p:nvSpPr>
          <p:spPr bwMode="auto">
            <a:xfrm>
              <a:off x="2880" y="845"/>
              <a:ext cx="1886" cy="250"/>
            </a:xfrm>
            <a:prstGeom prst="rect">
              <a:avLst/>
            </a:prstGeom>
            <a:noFill/>
            <a:ln w="9525">
              <a:noFill/>
              <a:miter lim="800000"/>
              <a:headEnd/>
              <a:tailEnd/>
            </a:ln>
          </p:spPr>
          <p:txBody>
            <a:bodyPr wrap="none">
              <a:spAutoFit/>
            </a:bodyPr>
            <a:lstStyle/>
            <a:p>
              <a:r>
                <a:rPr lang="fr-FR" sz="1600" b="1">
                  <a:latin typeface="Calibri" pitchFamily="34" charset="0"/>
                </a:rPr>
                <a:t>Spectre de cisaillement</a:t>
              </a:r>
            </a:p>
          </p:txBody>
        </p:sp>
        <p:sp>
          <p:nvSpPr>
            <p:cNvPr id="1036" name="Text Box 11"/>
            <p:cNvSpPr txBox="1">
              <a:spLocks noChangeArrowheads="1"/>
            </p:cNvSpPr>
            <p:nvPr/>
          </p:nvSpPr>
          <p:spPr bwMode="auto">
            <a:xfrm>
              <a:off x="3049" y="1643"/>
              <a:ext cx="379" cy="251"/>
            </a:xfrm>
            <a:prstGeom prst="rect">
              <a:avLst/>
            </a:prstGeom>
            <a:noFill/>
            <a:ln w="9525">
              <a:noFill/>
              <a:miter lim="800000"/>
              <a:headEnd/>
              <a:tailEnd/>
            </a:ln>
          </p:spPr>
          <p:txBody>
            <a:bodyPr wrap="none">
              <a:spAutoFit/>
            </a:bodyPr>
            <a:lstStyle/>
            <a:p>
              <a:r>
                <a:rPr lang="fr-FR" sz="1600" b="1">
                  <a:latin typeface="Calibri" pitchFamily="34" charset="0"/>
                </a:rPr>
                <a:t>k</a:t>
              </a:r>
              <a:r>
                <a:rPr lang="fr-FR" sz="1600" b="1" baseline="30000">
                  <a:latin typeface="Calibri" pitchFamily="34" charset="0"/>
                </a:rPr>
                <a:t>1/3</a:t>
              </a:r>
            </a:p>
          </p:txBody>
        </p:sp>
        <p:sp>
          <p:nvSpPr>
            <p:cNvPr id="1037" name="Text Box 12"/>
            <p:cNvSpPr txBox="1">
              <a:spLocks noChangeArrowheads="1"/>
            </p:cNvSpPr>
            <p:nvPr/>
          </p:nvSpPr>
          <p:spPr bwMode="auto">
            <a:xfrm>
              <a:off x="4286" y="1253"/>
              <a:ext cx="724" cy="295"/>
            </a:xfrm>
            <a:prstGeom prst="rect">
              <a:avLst/>
            </a:prstGeom>
            <a:noFill/>
            <a:ln w="9525">
              <a:noFill/>
              <a:miter lim="800000"/>
              <a:headEnd/>
              <a:tailEnd/>
            </a:ln>
          </p:spPr>
          <p:txBody>
            <a:bodyPr wrap="none">
              <a:spAutoFit/>
            </a:bodyPr>
            <a:lstStyle/>
            <a:p>
              <a:r>
                <a:rPr lang="fr-FR" b="1">
                  <a:latin typeface="Calibri" pitchFamily="34" charset="0"/>
                </a:rPr>
                <a:t>(</a:t>
              </a:r>
              <a:r>
                <a:rPr lang="fr-FR" sz="2000" b="1">
                  <a:latin typeface="Symbol" pitchFamily="18" charset="2"/>
                </a:rPr>
                <a:t>n</a:t>
              </a:r>
              <a:r>
                <a:rPr lang="fr-FR" b="1" baseline="30000">
                  <a:latin typeface="Calibri" pitchFamily="34" charset="0"/>
                </a:rPr>
                <a:t>3</a:t>
              </a:r>
              <a:r>
                <a:rPr lang="fr-FR" b="1">
                  <a:latin typeface="Calibri" pitchFamily="34" charset="0"/>
                </a:rPr>
                <a:t>/</a:t>
              </a:r>
              <a:r>
                <a:rPr lang="fr-FR" sz="2000" b="1">
                  <a:latin typeface="Symbol" pitchFamily="18" charset="2"/>
                </a:rPr>
                <a:t>e</a:t>
              </a:r>
              <a:r>
                <a:rPr lang="fr-FR" b="1">
                  <a:latin typeface="Calibri" pitchFamily="34" charset="0"/>
                </a:rPr>
                <a:t>)</a:t>
              </a:r>
              <a:r>
                <a:rPr lang="fr-FR" b="1" baseline="30000">
                  <a:latin typeface="Calibri" pitchFamily="34" charset="0"/>
                </a:rPr>
                <a:t>1/4</a:t>
              </a:r>
            </a:p>
          </p:txBody>
        </p:sp>
      </p:grpSp>
      <p:sp>
        <p:nvSpPr>
          <p:cNvPr id="1032" name="Line 13"/>
          <p:cNvSpPr>
            <a:spLocks noChangeShapeType="1"/>
          </p:cNvSpPr>
          <p:nvPr/>
        </p:nvSpPr>
        <p:spPr bwMode="auto">
          <a:xfrm>
            <a:off x="7092950" y="2852738"/>
            <a:ext cx="0" cy="288925"/>
          </a:xfrm>
          <a:prstGeom prst="line">
            <a:avLst/>
          </a:prstGeom>
          <a:noFill/>
          <a:ln w="9525">
            <a:solidFill>
              <a:schemeClr val="tx1"/>
            </a:solidFill>
            <a:round/>
            <a:headEnd/>
            <a:tailEnd type="triangle" w="med" len="med"/>
          </a:ln>
        </p:spPr>
        <p:txBody>
          <a:bodyPr/>
          <a:lstStyle/>
          <a:p>
            <a:endParaRPr lang="fr-F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468313" y="188913"/>
            <a:ext cx="8229600" cy="274637"/>
          </a:xfrm>
        </p:spPr>
        <p:txBody>
          <a:bodyPr rtlCol="0">
            <a:normAutofit fontScale="90000"/>
          </a:bodyPr>
          <a:lstStyle/>
          <a:p>
            <a:pPr fontAlgn="auto">
              <a:spcAft>
                <a:spcPts val="0"/>
              </a:spcAft>
              <a:defRPr/>
            </a:pPr>
            <a:r>
              <a:rPr lang="fr-FR" sz="2400"/>
              <a:t>Analyse des mesures de température</a:t>
            </a:r>
          </a:p>
        </p:txBody>
      </p:sp>
      <p:pic>
        <p:nvPicPr>
          <p:cNvPr id="54274" name="Picture 3"/>
          <p:cNvPicPr>
            <a:picLocks noChangeAspect="1" noChangeArrowheads="1"/>
          </p:cNvPicPr>
          <p:nvPr>
            <p:ph sz="quarter" idx="3"/>
          </p:nvPr>
        </p:nvPicPr>
        <p:blipFill>
          <a:blip r:embed="rId3"/>
          <a:srcRect/>
          <a:stretch>
            <a:fillRect/>
          </a:stretch>
        </p:blipFill>
        <p:spPr>
          <a:xfrm>
            <a:off x="4067175" y="692150"/>
            <a:ext cx="4895850" cy="3922713"/>
          </a:xfrm>
        </p:spPr>
      </p:pic>
      <p:sp>
        <p:nvSpPr>
          <p:cNvPr id="54275" name="Text Box 4"/>
          <p:cNvSpPr txBox="1">
            <a:spLocks noChangeArrowheads="1"/>
          </p:cNvSpPr>
          <p:nvPr/>
        </p:nvSpPr>
        <p:spPr bwMode="auto">
          <a:xfrm>
            <a:off x="250825" y="692150"/>
            <a:ext cx="3689350" cy="1128713"/>
          </a:xfrm>
          <a:prstGeom prst="rect">
            <a:avLst/>
          </a:prstGeom>
          <a:noFill/>
          <a:ln w="9525">
            <a:noFill/>
            <a:miter lim="800000"/>
            <a:headEnd/>
            <a:tailEnd/>
          </a:ln>
        </p:spPr>
        <p:txBody>
          <a:bodyPr>
            <a:spAutoFit/>
          </a:bodyPr>
          <a:lstStyle/>
          <a:p>
            <a:pPr>
              <a:buFontTx/>
              <a:buChar char="•"/>
            </a:pPr>
            <a:r>
              <a:rPr lang="fr-FR">
                <a:latin typeface="Calibri" pitchFamily="34" charset="0"/>
              </a:rPr>
              <a:t> méthode d’Osborn et Cox:</a:t>
            </a:r>
          </a:p>
          <a:p>
            <a:r>
              <a:rPr lang="fr-FR">
                <a:latin typeface="Calibri" pitchFamily="34" charset="0"/>
              </a:rPr>
              <a:t>dissipation de variance et isotropie</a:t>
            </a:r>
          </a:p>
          <a:p>
            <a:r>
              <a:rPr lang="fr-FR" sz="2000">
                <a:latin typeface="Symbol" pitchFamily="18" charset="2"/>
              </a:rPr>
              <a:t>c=6k</a:t>
            </a:r>
            <a:r>
              <a:rPr lang="fr-FR">
                <a:latin typeface="Calibri" pitchFamily="34" charset="0"/>
              </a:rPr>
              <a:t>(dT’/dz)</a:t>
            </a:r>
            <a:r>
              <a:rPr lang="fr-FR" baseline="30000">
                <a:latin typeface="Calibri" pitchFamily="34" charset="0"/>
              </a:rPr>
              <a:t>2</a:t>
            </a:r>
          </a:p>
          <a:p>
            <a:endParaRPr lang="fr-FR" baseline="30000">
              <a:latin typeface="Calibri" pitchFamily="34" charset="0"/>
            </a:endParaRPr>
          </a:p>
        </p:txBody>
      </p:sp>
      <p:sp>
        <p:nvSpPr>
          <p:cNvPr id="54276" name="Rectangle 5"/>
          <p:cNvSpPr>
            <a:spLocks noChangeArrowheads="1"/>
          </p:cNvSpPr>
          <p:nvPr/>
        </p:nvSpPr>
        <p:spPr bwMode="auto">
          <a:xfrm>
            <a:off x="250825" y="1628775"/>
            <a:ext cx="4562475" cy="976313"/>
          </a:xfrm>
          <a:prstGeom prst="rect">
            <a:avLst/>
          </a:prstGeom>
          <a:noFill/>
          <a:ln w="9525">
            <a:noFill/>
            <a:miter lim="800000"/>
            <a:headEnd/>
            <a:tailEnd/>
          </a:ln>
        </p:spPr>
        <p:txBody>
          <a:bodyPr>
            <a:spAutoFit/>
          </a:bodyPr>
          <a:lstStyle/>
          <a:p>
            <a:r>
              <a:rPr lang="fr-FR">
                <a:latin typeface="Calibri" pitchFamily="34" charset="0"/>
              </a:rPr>
              <a:t>Production=dissipation</a:t>
            </a:r>
          </a:p>
          <a:p>
            <a:r>
              <a:rPr lang="fr-FR">
                <a:latin typeface="Calibri" pitchFamily="34" charset="0"/>
              </a:rPr>
              <a:t>-W’T’ dT/dz =</a:t>
            </a:r>
            <a:r>
              <a:rPr lang="fr-FR" sz="2000">
                <a:latin typeface="Symbol" pitchFamily="18" charset="2"/>
              </a:rPr>
              <a:t>2c</a:t>
            </a:r>
          </a:p>
          <a:p>
            <a:r>
              <a:rPr lang="fr-FR">
                <a:latin typeface="Calibri" pitchFamily="34" charset="0"/>
                <a:cs typeface="Arial" charset="0"/>
              </a:rPr>
              <a:t>Coefficient de diffusion: </a:t>
            </a:r>
            <a:r>
              <a:rPr lang="fr-FR" sz="2000">
                <a:latin typeface="Symbol" pitchFamily="18" charset="2"/>
                <a:cs typeface="Arial" charset="0"/>
              </a:rPr>
              <a:t>c</a:t>
            </a:r>
            <a:r>
              <a:rPr lang="fr-FR">
                <a:latin typeface="Calibri" pitchFamily="34" charset="0"/>
                <a:cs typeface="Arial" charset="0"/>
              </a:rPr>
              <a:t>/(2(dT/dz)</a:t>
            </a:r>
            <a:r>
              <a:rPr lang="fr-FR" baseline="30000">
                <a:latin typeface="Calibri" pitchFamily="34" charset="0"/>
                <a:cs typeface="Arial" charset="0"/>
              </a:rPr>
              <a:t>2</a:t>
            </a:r>
            <a:r>
              <a:rPr lang="fr-FR">
                <a:latin typeface="Calibri" pitchFamily="34" charset="0"/>
                <a:cs typeface="Arial" charset="0"/>
              </a:rPr>
              <a:t>)</a:t>
            </a:r>
          </a:p>
        </p:txBody>
      </p:sp>
      <p:sp>
        <p:nvSpPr>
          <p:cNvPr id="54277" name="Text Box 6"/>
          <p:cNvSpPr txBox="1">
            <a:spLocks noChangeArrowheads="1"/>
          </p:cNvSpPr>
          <p:nvPr/>
        </p:nvSpPr>
        <p:spPr bwMode="auto">
          <a:xfrm>
            <a:off x="179388" y="2781300"/>
            <a:ext cx="3438525" cy="641350"/>
          </a:xfrm>
          <a:prstGeom prst="rect">
            <a:avLst/>
          </a:prstGeom>
          <a:noFill/>
          <a:ln w="9525">
            <a:noFill/>
            <a:miter lim="800000"/>
            <a:headEnd/>
            <a:tailEnd/>
          </a:ln>
        </p:spPr>
        <p:txBody>
          <a:bodyPr wrap="none">
            <a:spAutoFit/>
          </a:bodyPr>
          <a:lstStyle/>
          <a:p>
            <a:pPr>
              <a:buFontTx/>
              <a:buChar char="•"/>
            </a:pPr>
            <a:r>
              <a:rPr lang="fr-FR">
                <a:latin typeface="Calibri" pitchFamily="34" charset="0"/>
              </a:rPr>
              <a:t> à partir du spectre du gradient </a:t>
            </a:r>
          </a:p>
          <a:p>
            <a:r>
              <a:rPr lang="fr-FR">
                <a:latin typeface="Calibri" pitchFamily="34" charset="0"/>
              </a:rPr>
              <a:t>de température</a:t>
            </a:r>
          </a:p>
        </p:txBody>
      </p:sp>
      <p:sp>
        <p:nvSpPr>
          <p:cNvPr id="54278" name="Text Box 7"/>
          <p:cNvSpPr txBox="1">
            <a:spLocks noChangeArrowheads="1"/>
          </p:cNvSpPr>
          <p:nvPr/>
        </p:nvSpPr>
        <p:spPr bwMode="auto">
          <a:xfrm>
            <a:off x="4787900" y="549275"/>
            <a:ext cx="3617913" cy="336550"/>
          </a:xfrm>
          <a:prstGeom prst="rect">
            <a:avLst/>
          </a:prstGeom>
          <a:noFill/>
          <a:ln w="9525">
            <a:noFill/>
            <a:miter lim="800000"/>
            <a:headEnd/>
            <a:tailEnd/>
          </a:ln>
        </p:spPr>
        <p:txBody>
          <a:bodyPr wrap="none">
            <a:spAutoFit/>
          </a:bodyPr>
          <a:lstStyle/>
          <a:p>
            <a:r>
              <a:rPr lang="fr-FR" sz="1600" b="1">
                <a:latin typeface="Calibri" pitchFamily="34" charset="0"/>
              </a:rPr>
              <a:t>Spectre du gradient de température</a:t>
            </a:r>
          </a:p>
        </p:txBody>
      </p:sp>
      <p:sp>
        <p:nvSpPr>
          <p:cNvPr id="54279" name="Line 9"/>
          <p:cNvSpPr>
            <a:spLocks noChangeShapeType="1"/>
          </p:cNvSpPr>
          <p:nvPr/>
        </p:nvSpPr>
        <p:spPr bwMode="auto">
          <a:xfrm rot="2537707" flipH="1" flipV="1">
            <a:off x="7308850" y="1628775"/>
            <a:ext cx="287338" cy="287338"/>
          </a:xfrm>
          <a:prstGeom prst="line">
            <a:avLst/>
          </a:prstGeom>
          <a:noFill/>
          <a:ln w="9525">
            <a:solidFill>
              <a:schemeClr val="tx1"/>
            </a:solidFill>
            <a:round/>
            <a:headEnd/>
            <a:tailEnd type="triangle" w="med" len="med"/>
          </a:ln>
        </p:spPr>
        <p:txBody>
          <a:bodyPr/>
          <a:lstStyle/>
          <a:p>
            <a:endParaRPr lang="fr-FR"/>
          </a:p>
        </p:txBody>
      </p:sp>
      <p:sp>
        <p:nvSpPr>
          <p:cNvPr id="54280" name="Text Box 10"/>
          <p:cNvSpPr txBox="1">
            <a:spLocks noChangeArrowheads="1"/>
          </p:cNvSpPr>
          <p:nvPr/>
        </p:nvSpPr>
        <p:spPr bwMode="auto">
          <a:xfrm>
            <a:off x="7235825" y="2060575"/>
            <a:ext cx="450850" cy="366713"/>
          </a:xfrm>
          <a:prstGeom prst="rect">
            <a:avLst/>
          </a:prstGeom>
          <a:noFill/>
          <a:ln w="9525">
            <a:noFill/>
            <a:miter lim="800000"/>
            <a:headEnd/>
            <a:tailEnd/>
          </a:ln>
        </p:spPr>
        <p:txBody>
          <a:bodyPr wrap="none">
            <a:spAutoFit/>
          </a:bodyPr>
          <a:lstStyle/>
          <a:p>
            <a:r>
              <a:rPr lang="fr-FR" i="1">
                <a:latin typeface="Calibri" pitchFamily="34" charset="0"/>
              </a:rPr>
              <a:t>kB</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re 1"/>
          <p:cNvSpPr>
            <a:spLocks noGrp="1"/>
          </p:cNvSpPr>
          <p:nvPr>
            <p:ph type="title"/>
          </p:nvPr>
        </p:nvSpPr>
        <p:spPr/>
        <p:txBody>
          <a:bodyPr/>
          <a:lstStyle/>
          <a:p>
            <a:r>
              <a:rPr lang="fr-FR" sz="2800" smtClean="0"/>
              <a:t>Campagne MOUTON septembre 2008 </a:t>
            </a:r>
            <a:br>
              <a:rPr lang="fr-FR" sz="2800" smtClean="0"/>
            </a:br>
            <a:endParaRPr lang="fr-FR" sz="2800" smtClean="0"/>
          </a:p>
        </p:txBody>
      </p:sp>
      <p:pic>
        <p:nvPicPr>
          <p:cNvPr id="18434" name="Picture 8" descr="Mouton20008_Leg3"/>
          <p:cNvPicPr>
            <a:picLocks noChangeAspect="1" noChangeArrowheads="1"/>
          </p:cNvPicPr>
          <p:nvPr/>
        </p:nvPicPr>
        <p:blipFill>
          <a:blip r:embed="rId3"/>
          <a:srcRect/>
          <a:stretch>
            <a:fillRect/>
          </a:stretch>
        </p:blipFill>
        <p:spPr bwMode="auto">
          <a:xfrm>
            <a:off x="4773613" y="1214438"/>
            <a:ext cx="4370387" cy="3654425"/>
          </a:xfrm>
          <a:prstGeom prst="rect">
            <a:avLst/>
          </a:prstGeom>
          <a:noFill/>
          <a:ln w="9525">
            <a:noFill/>
            <a:miter lim="800000"/>
            <a:headEnd/>
            <a:tailEnd/>
          </a:ln>
        </p:spPr>
      </p:pic>
      <p:pic>
        <p:nvPicPr>
          <p:cNvPr id="18435" name="Picture 9"/>
          <p:cNvPicPr>
            <a:picLocks noChangeAspect="1" noChangeArrowheads="1"/>
          </p:cNvPicPr>
          <p:nvPr/>
        </p:nvPicPr>
        <p:blipFill>
          <a:blip r:embed="rId4"/>
          <a:srcRect/>
          <a:stretch>
            <a:fillRect/>
          </a:stretch>
        </p:blipFill>
        <p:spPr bwMode="auto">
          <a:xfrm>
            <a:off x="5929313" y="4710113"/>
            <a:ext cx="2782887" cy="2147887"/>
          </a:xfrm>
          <a:prstGeom prst="rect">
            <a:avLst/>
          </a:prstGeom>
          <a:noFill/>
          <a:ln w="9525">
            <a:noFill/>
            <a:miter lim="800000"/>
            <a:headEnd/>
            <a:tailEnd/>
          </a:ln>
        </p:spPr>
      </p:pic>
      <p:pic>
        <p:nvPicPr>
          <p:cNvPr id="18436" name="Picture 12"/>
          <p:cNvPicPr>
            <a:picLocks noChangeAspect="1" noChangeArrowheads="1"/>
          </p:cNvPicPr>
          <p:nvPr/>
        </p:nvPicPr>
        <p:blipFill>
          <a:blip r:embed="rId5"/>
          <a:srcRect/>
          <a:stretch>
            <a:fillRect/>
          </a:stretch>
        </p:blipFill>
        <p:spPr bwMode="auto">
          <a:xfrm>
            <a:off x="5143500" y="4857750"/>
            <a:ext cx="979488" cy="598488"/>
          </a:xfrm>
          <a:prstGeom prst="rect">
            <a:avLst/>
          </a:prstGeom>
          <a:noFill/>
          <a:ln w="9525">
            <a:noFill/>
            <a:miter lim="800000"/>
            <a:headEnd/>
            <a:tailEnd/>
          </a:ln>
        </p:spPr>
      </p:pic>
      <p:sp>
        <p:nvSpPr>
          <p:cNvPr id="21" name="ZoneTexte 20"/>
          <p:cNvSpPr txBox="1"/>
          <p:nvPr/>
        </p:nvSpPr>
        <p:spPr>
          <a:xfrm>
            <a:off x="0" y="1643063"/>
            <a:ext cx="5286375" cy="3416300"/>
          </a:xfrm>
          <a:prstGeom prst="rect">
            <a:avLst/>
          </a:prstGeom>
          <a:noFill/>
        </p:spPr>
        <p:txBody>
          <a:bodyPr>
            <a:spAutoFit/>
          </a:bodyPr>
          <a:lstStyle/>
          <a:p>
            <a:pPr fontAlgn="auto">
              <a:spcBef>
                <a:spcPts val="0"/>
              </a:spcBef>
              <a:spcAft>
                <a:spcPts val="0"/>
              </a:spcAft>
              <a:defRPr/>
            </a:pPr>
            <a:r>
              <a:rPr lang="fr-FR" b="1" dirty="0">
                <a:latin typeface="+mj-lt"/>
              </a:rPr>
              <a:t>Objectif</a:t>
            </a:r>
            <a:r>
              <a:rPr lang="fr-FR" dirty="0">
                <a:latin typeface="+mj-lt"/>
              </a:rPr>
              <a:t>: caractériser le cycle de vie de la marée interne:</a:t>
            </a:r>
          </a:p>
          <a:p>
            <a:pPr lvl="1" eaLnBrk="0" fontAlgn="auto" hangingPunct="0">
              <a:spcBef>
                <a:spcPts val="0"/>
              </a:spcBef>
              <a:spcAft>
                <a:spcPts val="0"/>
              </a:spcAft>
              <a:buFontTx/>
              <a:buChar char="-"/>
              <a:defRPr/>
            </a:pPr>
            <a:r>
              <a:rPr lang="fr-FR" dirty="0">
                <a:latin typeface="+mj-lt"/>
              </a:rPr>
              <a:t>Zone de génération</a:t>
            </a:r>
          </a:p>
          <a:p>
            <a:pPr lvl="1" eaLnBrk="0" fontAlgn="auto" hangingPunct="0">
              <a:spcBef>
                <a:spcPts val="0"/>
              </a:spcBef>
              <a:spcAft>
                <a:spcPts val="0"/>
              </a:spcAft>
              <a:buFontTx/>
              <a:buChar char="-"/>
              <a:defRPr/>
            </a:pPr>
            <a:r>
              <a:rPr lang="fr-FR" dirty="0">
                <a:latin typeface="+mj-lt"/>
              </a:rPr>
              <a:t>Réflexion sur le fond</a:t>
            </a:r>
          </a:p>
          <a:p>
            <a:pPr lvl="1" eaLnBrk="0" fontAlgn="auto" hangingPunct="0">
              <a:spcBef>
                <a:spcPts val="0"/>
              </a:spcBef>
              <a:spcAft>
                <a:spcPts val="0"/>
              </a:spcAft>
              <a:buFontTx/>
              <a:buChar char="-"/>
              <a:defRPr/>
            </a:pPr>
            <a:r>
              <a:rPr lang="fr-FR" dirty="0">
                <a:latin typeface="+mj-lt"/>
              </a:rPr>
              <a:t>Génération d’ondes de haute fréquence</a:t>
            </a:r>
          </a:p>
          <a:p>
            <a:pPr lvl="1" eaLnBrk="0" fontAlgn="auto" hangingPunct="0">
              <a:spcBef>
                <a:spcPts val="0"/>
              </a:spcBef>
              <a:spcAft>
                <a:spcPts val="0"/>
              </a:spcAft>
              <a:defRPr/>
            </a:pPr>
            <a:r>
              <a:rPr lang="fr-FR" dirty="0">
                <a:latin typeface="+mj-lt"/>
              </a:rPr>
              <a:t> dans la thermocline</a:t>
            </a:r>
          </a:p>
          <a:p>
            <a:pPr fontAlgn="auto">
              <a:spcBef>
                <a:spcPts val="0"/>
              </a:spcBef>
              <a:spcAft>
                <a:spcPts val="0"/>
              </a:spcAft>
              <a:defRPr/>
            </a:pPr>
            <a:r>
              <a:rPr lang="fr-FR" b="1" dirty="0">
                <a:latin typeface="+mj-lt"/>
              </a:rPr>
              <a:t>Méthodes: </a:t>
            </a:r>
          </a:p>
          <a:p>
            <a:pPr lvl="1" fontAlgn="auto">
              <a:spcBef>
                <a:spcPts val="0"/>
              </a:spcBef>
              <a:spcAft>
                <a:spcPts val="0"/>
              </a:spcAft>
              <a:defRPr/>
            </a:pPr>
            <a:r>
              <a:rPr lang="fr-FR" dirty="0">
                <a:latin typeface="+mj-lt"/>
              </a:rPr>
              <a:t>-Mesures fine échelle (ADCP CTD), stations , mouillage,</a:t>
            </a:r>
            <a:r>
              <a:rPr lang="fr-FR" dirty="0">
                <a:latin typeface="+mn-lt"/>
              </a:rPr>
              <a:t> </a:t>
            </a:r>
            <a:r>
              <a:rPr lang="fr-FR" dirty="0" err="1">
                <a:latin typeface="+mj-lt"/>
              </a:rPr>
              <a:t>transects</a:t>
            </a:r>
            <a:r>
              <a:rPr lang="fr-FR" dirty="0">
                <a:latin typeface="+mj-lt"/>
              </a:rPr>
              <a:t> CTD SEASOAR</a:t>
            </a:r>
          </a:p>
          <a:p>
            <a:pPr lvl="1" fontAlgn="auto">
              <a:spcBef>
                <a:spcPts val="0"/>
              </a:spcBef>
              <a:spcAft>
                <a:spcPts val="0"/>
              </a:spcAft>
              <a:defRPr/>
            </a:pPr>
            <a:r>
              <a:rPr lang="fr-FR" dirty="0">
                <a:latin typeface="+mj-lt"/>
              </a:rPr>
              <a:t>-Mesures de microstructure  des fluctuations </a:t>
            </a:r>
            <a:r>
              <a:rPr lang="fr-FR" dirty="0">
                <a:latin typeface="+mj-lt"/>
              </a:rPr>
              <a:t> de température, du cisaillement (</a:t>
            </a:r>
            <a:r>
              <a:rPr lang="fr-FR" dirty="0">
                <a:latin typeface="+mj-lt"/>
              </a:rPr>
              <a:t>analyse de la turbulence) </a:t>
            </a:r>
            <a:endParaRPr lang="fr-FR" dirty="0">
              <a:latin typeface="+mj-lt"/>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ext Box 2"/>
          <p:cNvSpPr txBox="1">
            <a:spLocks noChangeArrowheads="1"/>
          </p:cNvSpPr>
          <p:nvPr/>
        </p:nvSpPr>
        <p:spPr bwMode="auto">
          <a:xfrm>
            <a:off x="107950" y="5300663"/>
            <a:ext cx="184150" cy="214312"/>
          </a:xfrm>
          <a:prstGeom prst="rect">
            <a:avLst/>
          </a:prstGeom>
          <a:noFill/>
          <a:ln w="9525">
            <a:noFill/>
            <a:miter lim="800000"/>
            <a:headEnd/>
            <a:tailEnd/>
          </a:ln>
        </p:spPr>
        <p:txBody>
          <a:bodyPr wrap="none">
            <a:spAutoFit/>
          </a:bodyPr>
          <a:lstStyle/>
          <a:p>
            <a:pPr eaLnBrk="0" hangingPunct="0"/>
            <a:endParaRPr lang="fr-FR" sz="800">
              <a:latin typeface="Comic Sans MS" pitchFamily="66" charset="0"/>
              <a:ea typeface="ＭＳ Ｐゴシック"/>
              <a:cs typeface="ＭＳ Ｐゴシック"/>
            </a:endParaRPr>
          </a:p>
        </p:txBody>
      </p:sp>
      <p:sp>
        <p:nvSpPr>
          <p:cNvPr id="20482" name="Text Box 3"/>
          <p:cNvSpPr txBox="1">
            <a:spLocks noChangeArrowheads="1"/>
          </p:cNvSpPr>
          <p:nvPr/>
        </p:nvSpPr>
        <p:spPr bwMode="auto">
          <a:xfrm>
            <a:off x="250825" y="1341438"/>
            <a:ext cx="1554163" cy="338137"/>
          </a:xfrm>
          <a:prstGeom prst="rect">
            <a:avLst/>
          </a:prstGeom>
          <a:noFill/>
          <a:ln w="9525">
            <a:noFill/>
            <a:miter lim="800000"/>
            <a:headEnd/>
            <a:tailEnd/>
          </a:ln>
        </p:spPr>
        <p:txBody>
          <a:bodyPr wrap="none">
            <a:spAutoFit/>
          </a:bodyPr>
          <a:lstStyle/>
          <a:p>
            <a:pPr eaLnBrk="0" hangingPunct="0"/>
            <a:r>
              <a:rPr lang="fr-FR" sz="1600" b="1">
                <a:latin typeface="Calibri" pitchFamily="34" charset="0"/>
                <a:ea typeface="ＭＳ Ｐゴシック"/>
                <a:cs typeface="ＭＳ Ｐゴシック"/>
              </a:rPr>
              <a:t>SCAMP: 0-100m</a:t>
            </a:r>
          </a:p>
        </p:txBody>
      </p:sp>
      <p:sp>
        <p:nvSpPr>
          <p:cNvPr id="20483" name="Text Box 4"/>
          <p:cNvSpPr txBox="1">
            <a:spLocks noChangeArrowheads="1"/>
          </p:cNvSpPr>
          <p:nvPr/>
        </p:nvSpPr>
        <p:spPr bwMode="auto">
          <a:xfrm>
            <a:off x="4356100" y="1268413"/>
            <a:ext cx="1341438" cy="338137"/>
          </a:xfrm>
          <a:prstGeom prst="rect">
            <a:avLst/>
          </a:prstGeom>
          <a:noFill/>
          <a:ln w="9525">
            <a:noFill/>
            <a:miter lim="800000"/>
            <a:headEnd/>
            <a:tailEnd/>
          </a:ln>
        </p:spPr>
        <p:txBody>
          <a:bodyPr wrap="none">
            <a:spAutoFit/>
          </a:bodyPr>
          <a:lstStyle/>
          <a:p>
            <a:pPr eaLnBrk="0" hangingPunct="0"/>
            <a:r>
              <a:rPr lang="fr-FR" sz="1600" b="1">
                <a:latin typeface="Calibri" pitchFamily="34" charset="0"/>
                <a:ea typeface="ＭＳ Ｐゴシック"/>
                <a:cs typeface="ＭＳ Ｐゴシック"/>
              </a:rPr>
              <a:t>VMP</a:t>
            </a:r>
            <a:r>
              <a:rPr lang="fr-FR" sz="1400" b="1">
                <a:latin typeface="Calibri" pitchFamily="34" charset="0"/>
                <a:ea typeface="ＭＳ Ｐゴシック"/>
                <a:cs typeface="ＭＳ Ｐゴシック"/>
              </a:rPr>
              <a:t>: 0-6000m</a:t>
            </a:r>
          </a:p>
        </p:txBody>
      </p:sp>
      <p:sp>
        <p:nvSpPr>
          <p:cNvPr id="20484" name="Text Box 5"/>
          <p:cNvSpPr txBox="1">
            <a:spLocks noChangeArrowheads="1"/>
          </p:cNvSpPr>
          <p:nvPr/>
        </p:nvSpPr>
        <p:spPr bwMode="auto">
          <a:xfrm>
            <a:off x="0" y="0"/>
            <a:ext cx="10144125" cy="830263"/>
          </a:xfrm>
          <a:prstGeom prst="rect">
            <a:avLst/>
          </a:prstGeom>
          <a:noFill/>
          <a:ln w="9525">
            <a:noFill/>
            <a:miter lim="800000"/>
            <a:headEnd/>
            <a:tailEnd/>
          </a:ln>
        </p:spPr>
        <p:txBody>
          <a:bodyPr>
            <a:spAutoFit/>
          </a:bodyPr>
          <a:lstStyle/>
          <a:p>
            <a:r>
              <a:rPr lang="fr-FR" sz="2400">
                <a:latin typeface="Comic Sans MS" pitchFamily="66" charset="0"/>
              </a:rPr>
              <a:t>Mesures de turbulence:</a:t>
            </a:r>
          </a:p>
          <a:p>
            <a:r>
              <a:rPr lang="fr-FR" sz="2400">
                <a:latin typeface="Comic Sans MS" pitchFamily="66" charset="0"/>
              </a:rPr>
              <a:t>Deux profileurs de microstructure, le VMP et le SCAMP</a:t>
            </a:r>
          </a:p>
        </p:txBody>
      </p:sp>
      <p:pic>
        <p:nvPicPr>
          <p:cNvPr id="20485" name="Picture 6" descr="IMG_3160"/>
          <p:cNvPicPr>
            <a:picLocks noChangeAspect="1" noChangeArrowheads="1"/>
          </p:cNvPicPr>
          <p:nvPr>
            <p:ph sz="quarter" idx="1"/>
          </p:nvPr>
        </p:nvPicPr>
        <p:blipFill>
          <a:blip r:embed="rId3"/>
          <a:srcRect/>
          <a:stretch>
            <a:fillRect/>
          </a:stretch>
        </p:blipFill>
        <p:spPr>
          <a:xfrm>
            <a:off x="250825" y="1773238"/>
            <a:ext cx="2916238" cy="3887787"/>
          </a:xfrm>
        </p:spPr>
      </p:pic>
      <p:pic>
        <p:nvPicPr>
          <p:cNvPr id="20486" name="Picture 7" descr="IMG_3161"/>
          <p:cNvPicPr>
            <a:picLocks noChangeAspect="1" noChangeArrowheads="1"/>
          </p:cNvPicPr>
          <p:nvPr>
            <p:ph sz="quarter" idx="2"/>
          </p:nvPr>
        </p:nvPicPr>
        <p:blipFill>
          <a:blip r:embed="rId4"/>
          <a:srcRect/>
          <a:stretch>
            <a:fillRect/>
          </a:stretch>
        </p:blipFill>
        <p:spPr>
          <a:xfrm>
            <a:off x="2051050" y="3933825"/>
            <a:ext cx="2641600" cy="1981200"/>
          </a:xfrm>
        </p:spPr>
      </p:pic>
      <p:pic>
        <p:nvPicPr>
          <p:cNvPr id="20487" name="Picture 8" descr="Photo_MOUTON 018"/>
          <p:cNvPicPr>
            <a:picLocks noChangeAspect="1" noChangeArrowheads="1"/>
          </p:cNvPicPr>
          <p:nvPr>
            <p:ph sz="quarter" idx="4"/>
          </p:nvPr>
        </p:nvPicPr>
        <p:blipFill>
          <a:blip r:embed="rId5"/>
          <a:srcRect/>
          <a:stretch>
            <a:fillRect/>
          </a:stretch>
        </p:blipFill>
        <p:spPr>
          <a:xfrm>
            <a:off x="4427538" y="1628775"/>
            <a:ext cx="3241675" cy="4321175"/>
          </a:xfrm>
        </p:spPr>
      </p:pic>
      <p:pic>
        <p:nvPicPr>
          <p:cNvPr id="20488" name="Picture 9"/>
          <p:cNvPicPr>
            <a:picLocks noChangeAspect="1" noChangeArrowheads="1"/>
          </p:cNvPicPr>
          <p:nvPr/>
        </p:nvPicPr>
        <p:blipFill>
          <a:blip r:embed="rId6"/>
          <a:srcRect/>
          <a:stretch>
            <a:fillRect/>
          </a:stretch>
        </p:blipFill>
        <p:spPr bwMode="auto">
          <a:xfrm>
            <a:off x="6877050" y="2205038"/>
            <a:ext cx="1806575" cy="3529012"/>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ext Box 4"/>
          <p:cNvSpPr txBox="1">
            <a:spLocks noChangeArrowheads="1"/>
          </p:cNvSpPr>
          <p:nvPr/>
        </p:nvSpPr>
        <p:spPr bwMode="auto">
          <a:xfrm>
            <a:off x="539750" y="0"/>
            <a:ext cx="10918825" cy="1200150"/>
          </a:xfrm>
          <a:prstGeom prst="rect">
            <a:avLst/>
          </a:prstGeom>
          <a:noFill/>
          <a:ln w="9525">
            <a:noFill/>
            <a:miter lim="800000"/>
            <a:headEnd/>
            <a:tailEnd/>
          </a:ln>
        </p:spPr>
        <p:txBody>
          <a:bodyPr>
            <a:spAutoFit/>
          </a:bodyPr>
          <a:lstStyle/>
          <a:p>
            <a:r>
              <a:rPr lang="fr-FR" sz="2400">
                <a:latin typeface="Comic Sans MS" pitchFamily="66" charset="0"/>
              </a:rPr>
              <a:t>Quelques analyses dans la zone de génération</a:t>
            </a:r>
          </a:p>
          <a:p>
            <a:pPr>
              <a:buFontTx/>
              <a:buChar char="-"/>
            </a:pPr>
            <a:r>
              <a:rPr lang="fr-FR" sz="2400">
                <a:latin typeface="Comic Sans MS" pitchFamily="66" charset="0"/>
              </a:rPr>
              <a:t>Point fixe et mouillage</a:t>
            </a:r>
          </a:p>
          <a:p>
            <a:pPr>
              <a:buFontTx/>
              <a:buChar char="-"/>
            </a:pPr>
            <a:r>
              <a:rPr lang="fr-FR" sz="2400">
                <a:latin typeface="Comic Sans MS" pitchFamily="66" charset="0"/>
              </a:rPr>
              <a:t>Radiale SCAMP ~ le long de l’isobathe 130m</a:t>
            </a:r>
          </a:p>
        </p:txBody>
      </p:sp>
      <p:pic>
        <p:nvPicPr>
          <p:cNvPr id="22530" name="Picture 6" descr="Mouton20008_Leg2vrai"/>
          <p:cNvPicPr>
            <a:picLocks noChangeAspect="1" noChangeArrowheads="1"/>
          </p:cNvPicPr>
          <p:nvPr/>
        </p:nvPicPr>
        <p:blipFill>
          <a:blip r:embed="rId3"/>
          <a:srcRect/>
          <a:stretch>
            <a:fillRect/>
          </a:stretch>
        </p:blipFill>
        <p:spPr bwMode="auto">
          <a:xfrm>
            <a:off x="357188" y="1214438"/>
            <a:ext cx="6161087" cy="5214937"/>
          </a:xfrm>
          <a:prstGeom prst="rect">
            <a:avLst/>
          </a:prstGeom>
          <a:noFill/>
          <a:ln w="9525">
            <a:noFill/>
            <a:miter lim="800000"/>
            <a:headEnd/>
            <a:tailEnd/>
          </a:ln>
        </p:spPr>
      </p:pic>
      <p:sp>
        <p:nvSpPr>
          <p:cNvPr id="22531" name="Text Box 7"/>
          <p:cNvSpPr txBox="1">
            <a:spLocks noChangeArrowheads="1"/>
          </p:cNvSpPr>
          <p:nvPr/>
        </p:nvSpPr>
        <p:spPr bwMode="auto">
          <a:xfrm>
            <a:off x="6154738" y="6072188"/>
            <a:ext cx="2989262" cy="646112"/>
          </a:xfrm>
          <a:prstGeom prst="rect">
            <a:avLst/>
          </a:prstGeom>
          <a:noFill/>
          <a:ln w="9525">
            <a:noFill/>
            <a:miter lim="800000"/>
            <a:headEnd/>
            <a:tailEnd/>
          </a:ln>
        </p:spPr>
        <p:txBody>
          <a:bodyPr wrap="none">
            <a:spAutoFit/>
          </a:bodyPr>
          <a:lstStyle/>
          <a:p>
            <a:r>
              <a:rPr lang="fr-FR">
                <a:latin typeface="Comic Sans MS" pitchFamily="66" charset="0"/>
              </a:rPr>
              <a:t>Extrait de la présentation</a:t>
            </a:r>
          </a:p>
          <a:p>
            <a:r>
              <a:rPr lang="fr-FR">
                <a:latin typeface="Comic Sans MS" pitchFamily="66" charset="0"/>
              </a:rPr>
              <a:t> d’Annick Pichon</a:t>
            </a:r>
          </a:p>
        </p:txBody>
      </p:sp>
      <p:cxnSp>
        <p:nvCxnSpPr>
          <p:cNvPr id="6" name="Connecteur droit 5"/>
          <p:cNvCxnSpPr/>
          <p:nvPr/>
        </p:nvCxnSpPr>
        <p:spPr>
          <a:xfrm rot="16200000" flipH="1">
            <a:off x="3321844" y="2107407"/>
            <a:ext cx="357187" cy="28575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Connecteur droit avec flèche 9"/>
          <p:cNvCxnSpPr/>
          <p:nvPr/>
        </p:nvCxnSpPr>
        <p:spPr>
          <a:xfrm rot="10800000" flipV="1">
            <a:off x="3643313" y="1928813"/>
            <a:ext cx="3357562" cy="3571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2534" name="ZoneTexte 10"/>
          <p:cNvSpPr txBox="1">
            <a:spLocks noChangeArrowheads="1"/>
          </p:cNvSpPr>
          <p:nvPr/>
        </p:nvSpPr>
        <p:spPr bwMode="auto">
          <a:xfrm>
            <a:off x="7072313" y="1714500"/>
            <a:ext cx="823912" cy="369888"/>
          </a:xfrm>
          <a:prstGeom prst="rect">
            <a:avLst/>
          </a:prstGeom>
          <a:noFill/>
          <a:ln w="9525">
            <a:noFill/>
            <a:miter lim="800000"/>
            <a:headEnd/>
            <a:tailEnd/>
          </a:ln>
        </p:spPr>
        <p:txBody>
          <a:bodyPr>
            <a:spAutoFit/>
          </a:bodyPr>
          <a:lstStyle/>
          <a:p>
            <a:r>
              <a:rPr lang="fr-FR">
                <a:latin typeface="Calibri" pitchFamily="34" charset="0"/>
              </a:rPr>
              <a:t>radiale</a:t>
            </a: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Picture 6" descr="courants_barocl_pf4"/>
          <p:cNvPicPr>
            <a:picLocks noChangeAspect="1" noChangeArrowheads="1"/>
          </p:cNvPicPr>
          <p:nvPr/>
        </p:nvPicPr>
        <p:blipFill>
          <a:blip r:embed="rId3"/>
          <a:srcRect/>
          <a:stretch>
            <a:fillRect/>
          </a:stretch>
        </p:blipFill>
        <p:spPr bwMode="auto">
          <a:xfrm>
            <a:off x="0" y="1500188"/>
            <a:ext cx="8258175" cy="3143250"/>
          </a:xfrm>
          <a:prstGeom prst="rect">
            <a:avLst/>
          </a:prstGeom>
          <a:noFill/>
          <a:ln w="9525">
            <a:noFill/>
            <a:miter lim="800000"/>
            <a:headEnd/>
            <a:tailEnd/>
          </a:ln>
        </p:spPr>
      </p:pic>
      <p:sp>
        <p:nvSpPr>
          <p:cNvPr id="2" name="Titre 1"/>
          <p:cNvSpPr>
            <a:spLocks noGrp="1"/>
          </p:cNvSpPr>
          <p:nvPr>
            <p:ph type="title"/>
          </p:nvPr>
        </p:nvSpPr>
        <p:spPr>
          <a:xfrm>
            <a:off x="0" y="0"/>
            <a:ext cx="6572250" cy="1357313"/>
          </a:xfrm>
        </p:spPr>
        <p:txBody>
          <a:bodyPr rtlCol="0">
            <a:normAutofit fontScale="90000"/>
          </a:bodyPr>
          <a:lstStyle/>
          <a:p>
            <a:pPr fontAlgn="auto">
              <a:spcAft>
                <a:spcPts val="0"/>
              </a:spcAft>
              <a:defRPr/>
            </a:pPr>
            <a:r>
              <a:rPr lang="fr-FR" sz="3100" dirty="0" smtClean="0"/>
              <a:t>Vitesses et densité au point de génération</a:t>
            </a:r>
            <a:r>
              <a:rPr lang="fr-FR" dirty="0" smtClean="0"/>
              <a:t/>
            </a:r>
            <a:br>
              <a:rPr lang="fr-FR" dirty="0" smtClean="0"/>
            </a:br>
            <a:r>
              <a:rPr lang="fr-FR" sz="2700" dirty="0" smtClean="0"/>
              <a:t>point fixe PF02 près du mouillage MG01</a:t>
            </a:r>
            <a:endParaRPr lang="fr-FR" sz="2700" dirty="0"/>
          </a:p>
        </p:txBody>
      </p:sp>
      <p:pic>
        <p:nvPicPr>
          <p:cNvPr id="24579" name="Picture 3"/>
          <p:cNvPicPr>
            <a:picLocks noChangeAspect="1" noChangeArrowheads="1"/>
          </p:cNvPicPr>
          <p:nvPr/>
        </p:nvPicPr>
        <p:blipFill>
          <a:blip r:embed="rId4"/>
          <a:srcRect/>
          <a:stretch>
            <a:fillRect/>
          </a:stretch>
        </p:blipFill>
        <p:spPr bwMode="auto">
          <a:xfrm>
            <a:off x="285750" y="4786313"/>
            <a:ext cx="7929563" cy="1903412"/>
          </a:xfrm>
          <a:prstGeom prst="rect">
            <a:avLst/>
          </a:prstGeom>
          <a:noFill/>
          <a:ln w="9525">
            <a:noFill/>
            <a:miter lim="800000"/>
            <a:headEnd/>
            <a:tailEnd/>
          </a:ln>
        </p:spPr>
      </p:pic>
      <p:pic>
        <p:nvPicPr>
          <p:cNvPr id="24580" name="Picture 9"/>
          <p:cNvPicPr>
            <a:picLocks noChangeAspect="1" noChangeArrowheads="1"/>
          </p:cNvPicPr>
          <p:nvPr/>
        </p:nvPicPr>
        <p:blipFill>
          <a:blip r:embed="rId5"/>
          <a:srcRect/>
          <a:stretch>
            <a:fillRect/>
          </a:stretch>
        </p:blipFill>
        <p:spPr bwMode="auto">
          <a:xfrm>
            <a:off x="6500813" y="0"/>
            <a:ext cx="2643187" cy="1490663"/>
          </a:xfrm>
          <a:prstGeom prst="rect">
            <a:avLst/>
          </a:prstGeom>
          <a:noFill/>
          <a:ln w="9525">
            <a:noFill/>
            <a:miter lim="800000"/>
            <a:headEnd/>
            <a:tailEnd/>
          </a:ln>
        </p:spPr>
      </p:pic>
      <p:sp>
        <p:nvSpPr>
          <p:cNvPr id="6" name="Ellipse 5"/>
          <p:cNvSpPr/>
          <p:nvPr/>
        </p:nvSpPr>
        <p:spPr>
          <a:xfrm>
            <a:off x="8215313" y="0"/>
            <a:ext cx="428625" cy="4286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24582" name="ZoneTexte 6"/>
          <p:cNvSpPr txBox="1">
            <a:spLocks noChangeArrowheads="1"/>
          </p:cNvSpPr>
          <p:nvPr/>
        </p:nvSpPr>
        <p:spPr bwMode="auto">
          <a:xfrm>
            <a:off x="7858125" y="2000250"/>
            <a:ext cx="2290763" cy="3140075"/>
          </a:xfrm>
          <a:prstGeom prst="rect">
            <a:avLst/>
          </a:prstGeom>
          <a:noFill/>
          <a:ln w="9525">
            <a:noFill/>
            <a:miter lim="800000"/>
            <a:headEnd/>
            <a:tailEnd/>
          </a:ln>
        </p:spPr>
        <p:txBody>
          <a:bodyPr>
            <a:spAutoFit/>
          </a:bodyPr>
          <a:lstStyle/>
          <a:p>
            <a:r>
              <a:rPr lang="fr-FR" i="1">
                <a:latin typeface="Calibri" pitchFamily="34" charset="0"/>
              </a:rPr>
              <a:t>Modes </a:t>
            </a:r>
          </a:p>
          <a:p>
            <a:r>
              <a:rPr lang="fr-FR" i="1">
                <a:latin typeface="Calibri" pitchFamily="34" charset="0"/>
              </a:rPr>
              <a:t>1 &amp; 2</a:t>
            </a:r>
          </a:p>
          <a:p>
            <a:endParaRPr lang="fr-FR" i="1">
              <a:latin typeface="Calibri" pitchFamily="34" charset="0"/>
            </a:endParaRPr>
          </a:p>
          <a:p>
            <a:endParaRPr lang="fr-FR" i="1">
              <a:latin typeface="Calibri" pitchFamily="34" charset="0"/>
            </a:endParaRPr>
          </a:p>
          <a:p>
            <a:endParaRPr lang="fr-FR" i="1">
              <a:latin typeface="Calibri" pitchFamily="34" charset="0"/>
            </a:endParaRPr>
          </a:p>
          <a:p>
            <a:endParaRPr lang="fr-FR" i="1">
              <a:latin typeface="Calibri" pitchFamily="34" charset="0"/>
            </a:endParaRPr>
          </a:p>
          <a:p>
            <a:endParaRPr lang="fr-FR" i="1">
              <a:latin typeface="Calibri" pitchFamily="34" charset="0"/>
            </a:endParaRPr>
          </a:p>
          <a:p>
            <a:r>
              <a:rPr lang="fr-FR" i="1">
                <a:latin typeface="Calibri" pitchFamily="34" charset="0"/>
              </a:rPr>
              <a:t>Oscillations</a:t>
            </a:r>
          </a:p>
          <a:p>
            <a:r>
              <a:rPr lang="fr-FR" i="1">
                <a:latin typeface="Calibri" pitchFamily="34" charset="0"/>
              </a:rPr>
              <a:t>Semi-diurnes</a:t>
            </a:r>
          </a:p>
          <a:p>
            <a:r>
              <a:rPr lang="fr-FR" i="1">
                <a:latin typeface="Calibri" pitchFamily="34" charset="0"/>
              </a:rPr>
              <a:t>&amp; haute-</a:t>
            </a:r>
          </a:p>
          <a:p>
            <a:r>
              <a:rPr lang="fr-FR" i="1">
                <a:latin typeface="Calibri" pitchFamily="34" charset="0"/>
              </a:rPr>
              <a:t>   fréquence</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re 1"/>
          <p:cNvSpPr>
            <a:spLocks noGrp="1"/>
          </p:cNvSpPr>
          <p:nvPr>
            <p:ph type="title"/>
          </p:nvPr>
        </p:nvSpPr>
        <p:spPr>
          <a:xfrm>
            <a:off x="457200" y="0"/>
            <a:ext cx="8229600" cy="714375"/>
          </a:xfrm>
        </p:spPr>
        <p:txBody>
          <a:bodyPr/>
          <a:lstStyle/>
          <a:p>
            <a:r>
              <a:rPr lang="fr-FR" sz="2800" smtClean="0"/>
              <a:t>Cisaillement et stratification</a:t>
            </a:r>
          </a:p>
        </p:txBody>
      </p:sp>
      <p:pic>
        <p:nvPicPr>
          <p:cNvPr id="26626" name="Picture 8" descr="cis_N2_pf4"/>
          <p:cNvPicPr>
            <a:picLocks noChangeAspect="1" noChangeArrowheads="1"/>
          </p:cNvPicPr>
          <p:nvPr/>
        </p:nvPicPr>
        <p:blipFill>
          <a:blip r:embed="rId3"/>
          <a:srcRect/>
          <a:stretch>
            <a:fillRect/>
          </a:stretch>
        </p:blipFill>
        <p:spPr bwMode="auto">
          <a:xfrm>
            <a:off x="214313" y="642938"/>
            <a:ext cx="6929437" cy="5326062"/>
          </a:xfrm>
          <a:prstGeom prst="rect">
            <a:avLst/>
          </a:prstGeom>
          <a:noFill/>
          <a:ln w="9525">
            <a:solidFill>
              <a:schemeClr val="tx1"/>
            </a:solidFill>
            <a:miter lim="800000"/>
            <a:headEnd/>
            <a:tailEnd/>
          </a:ln>
        </p:spPr>
      </p:pic>
      <p:sp>
        <p:nvSpPr>
          <p:cNvPr id="26627" name="ZoneTexte 3"/>
          <p:cNvSpPr txBox="1">
            <a:spLocks noChangeArrowheads="1"/>
          </p:cNvSpPr>
          <p:nvPr/>
        </p:nvSpPr>
        <p:spPr bwMode="auto">
          <a:xfrm>
            <a:off x="7215188" y="1285875"/>
            <a:ext cx="2100262" cy="5354638"/>
          </a:xfrm>
          <a:prstGeom prst="rect">
            <a:avLst/>
          </a:prstGeom>
          <a:noFill/>
          <a:ln w="9525">
            <a:noFill/>
            <a:miter lim="800000"/>
            <a:headEnd/>
            <a:tailEnd/>
          </a:ln>
        </p:spPr>
        <p:txBody>
          <a:bodyPr wrap="none">
            <a:spAutoFit/>
          </a:bodyPr>
          <a:lstStyle/>
          <a:p>
            <a:r>
              <a:rPr lang="fr-FR">
                <a:latin typeface="Calibri" pitchFamily="34" charset="0"/>
              </a:rPr>
              <a:t>Fort cisaillement </a:t>
            </a:r>
          </a:p>
          <a:p>
            <a:r>
              <a:rPr lang="fr-FR">
                <a:latin typeface="Calibri" pitchFamily="34" charset="0"/>
              </a:rPr>
              <a:t>à la base et au</a:t>
            </a:r>
          </a:p>
          <a:p>
            <a:r>
              <a:rPr lang="fr-FR">
                <a:latin typeface="Calibri" pitchFamily="34" charset="0"/>
              </a:rPr>
              <a:t>sommet de la </a:t>
            </a:r>
          </a:p>
          <a:p>
            <a:r>
              <a:rPr lang="fr-FR">
                <a:latin typeface="Calibri" pitchFamily="34" charset="0"/>
              </a:rPr>
              <a:t>Thermocline</a:t>
            </a:r>
          </a:p>
          <a:p>
            <a:endParaRPr lang="fr-FR">
              <a:latin typeface="Calibri" pitchFamily="34" charset="0"/>
            </a:endParaRPr>
          </a:p>
          <a:p>
            <a:endParaRPr lang="fr-FR">
              <a:latin typeface="Calibri" pitchFamily="34" charset="0"/>
            </a:endParaRPr>
          </a:p>
          <a:p>
            <a:endParaRPr lang="fr-FR">
              <a:latin typeface="Calibri" pitchFamily="34" charset="0"/>
            </a:endParaRPr>
          </a:p>
          <a:p>
            <a:endParaRPr lang="fr-FR">
              <a:latin typeface="Calibri" pitchFamily="34" charset="0"/>
            </a:endParaRPr>
          </a:p>
          <a:p>
            <a:r>
              <a:rPr lang="fr-FR">
                <a:latin typeface="Calibri" pitchFamily="34" charset="0"/>
              </a:rPr>
              <a:t>Assymétrie du</a:t>
            </a:r>
          </a:p>
          <a:p>
            <a:r>
              <a:rPr lang="fr-FR">
                <a:latin typeface="Calibri" pitchFamily="34" charset="0"/>
              </a:rPr>
              <a:t>Gradient de densité:</a:t>
            </a:r>
          </a:p>
          <a:p>
            <a:r>
              <a:rPr lang="fr-FR">
                <a:latin typeface="Calibri" pitchFamily="34" charset="0"/>
              </a:rPr>
              <a:t>Au niveau du front</a:t>
            </a:r>
          </a:p>
          <a:p>
            <a:r>
              <a:rPr lang="fr-FR">
                <a:latin typeface="Calibri" pitchFamily="34" charset="0"/>
              </a:rPr>
              <a:t>ascendant de la </a:t>
            </a:r>
          </a:p>
          <a:p>
            <a:r>
              <a:rPr lang="fr-FR">
                <a:latin typeface="Calibri" pitchFamily="34" charset="0"/>
              </a:rPr>
              <a:t>thermocline </a:t>
            </a:r>
          </a:p>
          <a:p>
            <a:r>
              <a:rPr lang="fr-FR">
                <a:latin typeface="Calibri" pitchFamily="34" charset="0"/>
              </a:rPr>
              <a:t>(corrélation </a:t>
            </a:r>
          </a:p>
          <a:p>
            <a:r>
              <a:rPr lang="fr-FR">
                <a:latin typeface="Calibri" pitchFamily="34" charset="0"/>
              </a:rPr>
              <a:t>&amp; mode 2)</a:t>
            </a:r>
          </a:p>
          <a:p>
            <a:endParaRPr lang="fr-FR">
              <a:latin typeface="Calibri" pitchFamily="34" charset="0"/>
            </a:endParaRPr>
          </a:p>
          <a:p>
            <a:pPr>
              <a:buFont typeface="Symbol" pitchFamily="18" charset="2"/>
              <a:buChar char="Þ"/>
            </a:pPr>
            <a:r>
              <a:rPr lang="fr-FR">
                <a:latin typeface="Calibri" pitchFamily="34" charset="0"/>
              </a:rPr>
              <a:t>Lieux propices </a:t>
            </a:r>
          </a:p>
          <a:p>
            <a:r>
              <a:rPr lang="fr-FR">
                <a:latin typeface="Calibri" pitchFamily="34" charset="0"/>
              </a:rPr>
              <a:t>à instabilité de </a:t>
            </a:r>
          </a:p>
          <a:p>
            <a:r>
              <a:rPr lang="fr-FR">
                <a:latin typeface="Calibri" pitchFamily="34" charset="0"/>
              </a:rPr>
              <a:t>cisaillement</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re 1"/>
          <p:cNvSpPr>
            <a:spLocks noGrp="1"/>
          </p:cNvSpPr>
          <p:nvPr>
            <p:ph type="title"/>
          </p:nvPr>
        </p:nvSpPr>
        <p:spPr>
          <a:xfrm>
            <a:off x="457200" y="274638"/>
            <a:ext cx="8229600" cy="868362"/>
          </a:xfrm>
        </p:spPr>
        <p:txBody>
          <a:bodyPr/>
          <a:lstStyle/>
          <a:p>
            <a:r>
              <a:rPr lang="fr-FR" sz="2800" smtClean="0"/>
              <a:t>Paramétrisation fine-échelle de la dissipation (point fixe PF02 près du mouillage MG01</a:t>
            </a:r>
          </a:p>
        </p:txBody>
      </p:sp>
      <p:pic>
        <p:nvPicPr>
          <p:cNvPr id="49154" name="Picture 10" descr="epsilon_Kz_pf4"/>
          <p:cNvPicPr>
            <a:picLocks noChangeAspect="1" noChangeArrowheads="1"/>
          </p:cNvPicPr>
          <p:nvPr/>
        </p:nvPicPr>
        <p:blipFill>
          <a:blip r:embed="rId3"/>
          <a:srcRect/>
          <a:stretch>
            <a:fillRect/>
          </a:stretch>
        </p:blipFill>
        <p:spPr bwMode="auto">
          <a:xfrm>
            <a:off x="900113" y="1665288"/>
            <a:ext cx="6672262" cy="4949825"/>
          </a:xfrm>
          <a:prstGeom prst="rect">
            <a:avLst/>
          </a:prstGeom>
          <a:noFill/>
          <a:ln w="9525">
            <a:noFill/>
            <a:miter lim="800000"/>
            <a:headEnd/>
            <a:tailEnd/>
          </a:ln>
        </p:spPr>
      </p:pic>
      <p:pic>
        <p:nvPicPr>
          <p:cNvPr id="49155" name="Picture 5"/>
          <p:cNvPicPr>
            <a:picLocks noChangeAspect="1" noChangeArrowheads="1"/>
          </p:cNvPicPr>
          <p:nvPr/>
        </p:nvPicPr>
        <p:blipFill>
          <a:blip r:embed="rId4"/>
          <a:srcRect/>
          <a:stretch>
            <a:fillRect/>
          </a:stretch>
        </p:blipFill>
        <p:spPr bwMode="auto">
          <a:xfrm>
            <a:off x="4286250" y="1214438"/>
            <a:ext cx="4100513" cy="661987"/>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Picture 955" descr="Chain"/>
          <p:cNvPicPr>
            <a:picLocks noChangeAspect="1" noChangeArrowheads="1"/>
          </p:cNvPicPr>
          <p:nvPr/>
        </p:nvPicPr>
        <p:blipFill>
          <a:blip r:embed="rId3"/>
          <a:srcRect/>
          <a:stretch>
            <a:fillRect/>
          </a:stretch>
        </p:blipFill>
        <p:spPr bwMode="auto">
          <a:xfrm>
            <a:off x="4684713" y="5969000"/>
            <a:ext cx="98425" cy="355600"/>
          </a:xfrm>
          <a:prstGeom prst="rect">
            <a:avLst/>
          </a:prstGeom>
          <a:noFill/>
          <a:ln w="9525">
            <a:noFill/>
            <a:miter lim="800000"/>
            <a:headEnd/>
            <a:tailEnd/>
          </a:ln>
        </p:spPr>
      </p:pic>
      <p:sp>
        <p:nvSpPr>
          <p:cNvPr id="28674" name="Text Box 613"/>
          <p:cNvSpPr txBox="1">
            <a:spLocks noChangeArrowheads="1"/>
          </p:cNvSpPr>
          <p:nvPr/>
        </p:nvSpPr>
        <p:spPr bwMode="auto">
          <a:xfrm>
            <a:off x="5627688" y="6021388"/>
            <a:ext cx="1947862" cy="158750"/>
          </a:xfrm>
          <a:prstGeom prst="rect">
            <a:avLst/>
          </a:prstGeom>
          <a:noFill/>
          <a:ln w="9525">
            <a:noFill/>
            <a:miter lim="800000"/>
            <a:headEnd/>
            <a:tailEnd/>
          </a:ln>
        </p:spPr>
        <p:txBody>
          <a:bodyPr>
            <a:spAutoFit/>
          </a:bodyPr>
          <a:lstStyle/>
          <a:p>
            <a:pPr latinLnBrk="1">
              <a:spcBef>
                <a:spcPct val="50000"/>
              </a:spcBef>
            </a:pPr>
            <a:r>
              <a:rPr kumimoji="1" lang="en-US" altLang="ko-KR" sz="900" b="1">
                <a:latin typeface="Times New Roman" pitchFamily="18" charset="0"/>
                <a:ea typeface="굴림"/>
                <a:cs typeface="굴림"/>
              </a:rPr>
              <a:t>5 m square line</a:t>
            </a:r>
            <a:r>
              <a:rPr kumimoji="1" lang="en-US" altLang="ko-KR" sz="900" b="1">
                <a:latin typeface="Symbol" pitchFamily="18" charset="2"/>
                <a:ea typeface="굴림"/>
                <a:cs typeface="굴림"/>
              </a:rPr>
              <a:t> f</a:t>
            </a:r>
            <a:r>
              <a:rPr kumimoji="1" lang="en-US" altLang="ko-KR" sz="900">
                <a:latin typeface="Times New Roman" pitchFamily="18" charset="0"/>
                <a:ea typeface="굴림"/>
                <a:cs typeface="굴림"/>
              </a:rPr>
              <a:t>16</a:t>
            </a:r>
            <a:endParaRPr kumimoji="1" lang="en-US" altLang="ko-KR" sz="900" b="1">
              <a:latin typeface="Times New Roman" pitchFamily="18" charset="0"/>
              <a:ea typeface="굴림"/>
              <a:cs typeface="굴림"/>
            </a:endParaRPr>
          </a:p>
        </p:txBody>
      </p:sp>
      <p:sp>
        <p:nvSpPr>
          <p:cNvPr id="28675" name="Oval 4"/>
          <p:cNvSpPr>
            <a:spLocks noChangeArrowheads="1"/>
          </p:cNvSpPr>
          <p:nvPr/>
        </p:nvSpPr>
        <p:spPr bwMode="auto">
          <a:xfrm>
            <a:off x="4335463" y="6319838"/>
            <a:ext cx="812800" cy="114300"/>
          </a:xfrm>
          <a:prstGeom prst="ellipse">
            <a:avLst/>
          </a:prstGeom>
          <a:solidFill>
            <a:schemeClr val="tx1"/>
          </a:solidFill>
          <a:ln w="9525">
            <a:round/>
            <a:headEnd/>
            <a:tailEnd/>
          </a:ln>
          <a:scene3d>
            <a:camera prst="legacyPerspectiveBottom"/>
            <a:lightRig rig="legacyFlat3" dir="t"/>
          </a:scene3d>
          <a:sp3d extrusionH="887400" prstMaterial="legacyMatte">
            <a:bevelT w="13500" h="13500" prst="angle"/>
            <a:bevelB w="13500" h="13500" prst="angle"/>
            <a:extrusionClr>
              <a:schemeClr val="tx1"/>
            </a:extrusionClr>
          </a:sp3d>
        </p:spPr>
        <p:txBody>
          <a:bodyPr wrap="none" anchor="ctr">
            <a:flatTx/>
          </a:bodyPr>
          <a:lstStyle/>
          <a:p>
            <a:pPr algn="ctr" latinLnBrk="1"/>
            <a:endParaRPr kumimoji="1" lang="fr-FR" sz="900">
              <a:latin typeface="Arial Rounded MT Bold"/>
              <a:ea typeface="굴림"/>
              <a:cs typeface="굴림"/>
            </a:endParaRPr>
          </a:p>
        </p:txBody>
      </p:sp>
      <p:sp>
        <p:nvSpPr>
          <p:cNvPr id="28676" name="Line 5"/>
          <p:cNvSpPr>
            <a:spLocks noChangeShapeType="1"/>
          </p:cNvSpPr>
          <p:nvPr/>
        </p:nvSpPr>
        <p:spPr bwMode="auto">
          <a:xfrm flipV="1">
            <a:off x="1690688" y="6415088"/>
            <a:ext cx="6323012" cy="4762"/>
          </a:xfrm>
          <a:prstGeom prst="line">
            <a:avLst/>
          </a:prstGeom>
          <a:noFill/>
          <a:ln w="9525">
            <a:solidFill>
              <a:schemeClr val="tx1"/>
            </a:solidFill>
            <a:round/>
            <a:headEnd/>
            <a:tailEnd/>
          </a:ln>
        </p:spPr>
        <p:txBody>
          <a:bodyPr/>
          <a:lstStyle/>
          <a:p>
            <a:endParaRPr lang="fr-FR"/>
          </a:p>
        </p:txBody>
      </p:sp>
      <p:sp>
        <p:nvSpPr>
          <p:cNvPr id="28677" name="Line 15"/>
          <p:cNvSpPr>
            <a:spLocks noChangeShapeType="1"/>
          </p:cNvSpPr>
          <p:nvPr/>
        </p:nvSpPr>
        <p:spPr bwMode="auto">
          <a:xfrm flipH="1" flipV="1">
            <a:off x="4716463" y="1058863"/>
            <a:ext cx="12700" cy="4910137"/>
          </a:xfrm>
          <a:prstGeom prst="line">
            <a:avLst/>
          </a:prstGeom>
          <a:noFill/>
          <a:ln w="9525">
            <a:solidFill>
              <a:schemeClr val="tx1"/>
            </a:solidFill>
            <a:round/>
            <a:headEnd/>
            <a:tailEnd/>
          </a:ln>
        </p:spPr>
        <p:txBody>
          <a:bodyPr/>
          <a:lstStyle/>
          <a:p>
            <a:endParaRPr lang="fr-FR"/>
          </a:p>
        </p:txBody>
      </p:sp>
      <p:sp>
        <p:nvSpPr>
          <p:cNvPr id="28678" name="Text Box 111"/>
          <p:cNvSpPr txBox="1">
            <a:spLocks noChangeArrowheads="1"/>
          </p:cNvSpPr>
          <p:nvPr/>
        </p:nvSpPr>
        <p:spPr bwMode="auto">
          <a:xfrm>
            <a:off x="1803400" y="5821363"/>
            <a:ext cx="2579688" cy="158750"/>
          </a:xfrm>
          <a:prstGeom prst="rect">
            <a:avLst/>
          </a:prstGeom>
          <a:noFill/>
          <a:ln w="9525">
            <a:noFill/>
            <a:miter lim="800000"/>
            <a:headEnd/>
            <a:tailEnd/>
          </a:ln>
        </p:spPr>
        <p:txBody>
          <a:bodyPr>
            <a:spAutoFit/>
          </a:bodyPr>
          <a:lstStyle/>
          <a:p>
            <a:pPr latinLnBrk="1">
              <a:spcBef>
                <a:spcPct val="50000"/>
              </a:spcBef>
            </a:pPr>
            <a:r>
              <a:rPr kumimoji="1" lang="en-US" altLang="ko-KR" sz="900" b="1">
                <a:latin typeface="Arial Rounded MT Bold"/>
                <a:ea typeface="굴림"/>
                <a:cs typeface="굴림"/>
              </a:rPr>
              <a:t>IXSEA Release </a:t>
            </a:r>
            <a:r>
              <a:rPr kumimoji="1" lang="en-US" altLang="ko-KR" sz="900">
                <a:latin typeface="Arial Rounded MT Bold"/>
                <a:ea typeface="굴림"/>
                <a:cs typeface="굴림"/>
              </a:rPr>
              <a:t>(S/N : 883)</a:t>
            </a:r>
          </a:p>
        </p:txBody>
      </p:sp>
      <p:sp>
        <p:nvSpPr>
          <p:cNvPr id="28679" name="Text Box 252"/>
          <p:cNvSpPr txBox="1">
            <a:spLocks noChangeArrowheads="1"/>
          </p:cNvSpPr>
          <p:nvPr/>
        </p:nvSpPr>
        <p:spPr bwMode="auto">
          <a:xfrm>
            <a:off x="1858963" y="3773488"/>
            <a:ext cx="2476500" cy="157162"/>
          </a:xfrm>
          <a:prstGeom prst="rect">
            <a:avLst/>
          </a:prstGeom>
          <a:noFill/>
          <a:ln w="9525">
            <a:noFill/>
            <a:miter lim="800000"/>
            <a:headEnd/>
            <a:tailEnd/>
          </a:ln>
        </p:spPr>
        <p:txBody>
          <a:bodyPr>
            <a:spAutoFit/>
          </a:bodyPr>
          <a:lstStyle/>
          <a:p>
            <a:pPr latinLnBrk="1">
              <a:spcBef>
                <a:spcPct val="50000"/>
              </a:spcBef>
            </a:pPr>
            <a:r>
              <a:rPr kumimoji="1" lang="en-US" altLang="ko-KR" sz="900" b="1">
                <a:solidFill>
                  <a:srgbClr val="FF0000"/>
                </a:solidFill>
                <a:latin typeface="Arial Rounded MT Bold"/>
                <a:ea typeface="굴림"/>
                <a:cs typeface="굴림"/>
              </a:rPr>
              <a:t>Aquadopp </a:t>
            </a:r>
            <a:r>
              <a:rPr kumimoji="1" lang="en-US" altLang="ko-KR" sz="900">
                <a:latin typeface="Arial Rounded MT Bold"/>
                <a:ea typeface="굴림"/>
                <a:cs typeface="굴림"/>
              </a:rPr>
              <a:t>(S/N : 2258)</a:t>
            </a:r>
          </a:p>
        </p:txBody>
      </p:sp>
      <p:sp>
        <p:nvSpPr>
          <p:cNvPr id="28680" name="Text Box 383"/>
          <p:cNvSpPr txBox="1">
            <a:spLocks noChangeArrowheads="1"/>
          </p:cNvSpPr>
          <p:nvPr/>
        </p:nvSpPr>
        <p:spPr bwMode="auto">
          <a:xfrm>
            <a:off x="514350" y="3773488"/>
            <a:ext cx="982663" cy="157162"/>
          </a:xfrm>
          <a:prstGeom prst="rect">
            <a:avLst/>
          </a:prstGeom>
          <a:noFill/>
          <a:ln w="9525">
            <a:noFill/>
            <a:miter lim="800000"/>
            <a:headEnd/>
            <a:tailEnd/>
          </a:ln>
        </p:spPr>
        <p:txBody>
          <a:bodyPr>
            <a:spAutoFit/>
          </a:bodyPr>
          <a:lstStyle/>
          <a:p>
            <a:pPr latinLnBrk="1">
              <a:spcBef>
                <a:spcPct val="50000"/>
              </a:spcBef>
            </a:pPr>
            <a:r>
              <a:rPr kumimoji="1" lang="en-US" altLang="ko-KR" sz="900" b="1">
                <a:latin typeface="굴림"/>
                <a:ea typeface="굴림"/>
                <a:cs typeface="굴림"/>
              </a:rPr>
              <a:t>111 m</a:t>
            </a:r>
          </a:p>
        </p:txBody>
      </p:sp>
      <p:sp>
        <p:nvSpPr>
          <p:cNvPr id="28681" name="Text Box 597"/>
          <p:cNvSpPr txBox="1">
            <a:spLocks noChangeArrowheads="1"/>
          </p:cNvSpPr>
          <p:nvPr/>
        </p:nvSpPr>
        <p:spPr bwMode="auto">
          <a:xfrm>
            <a:off x="539750" y="6313488"/>
            <a:ext cx="1214438" cy="158750"/>
          </a:xfrm>
          <a:prstGeom prst="rect">
            <a:avLst/>
          </a:prstGeom>
          <a:noFill/>
          <a:ln w="9525">
            <a:noFill/>
            <a:miter lim="800000"/>
            <a:headEnd/>
            <a:tailEnd/>
          </a:ln>
        </p:spPr>
        <p:txBody>
          <a:bodyPr>
            <a:spAutoFit/>
          </a:bodyPr>
          <a:lstStyle/>
          <a:p>
            <a:pPr latinLnBrk="1">
              <a:spcBef>
                <a:spcPct val="50000"/>
              </a:spcBef>
            </a:pPr>
            <a:r>
              <a:rPr kumimoji="1" lang="en-US" altLang="ko-KR" sz="900" b="1">
                <a:latin typeface="굴림"/>
                <a:ea typeface="굴림"/>
                <a:cs typeface="굴림"/>
              </a:rPr>
              <a:t>172 m</a:t>
            </a:r>
          </a:p>
        </p:txBody>
      </p:sp>
      <p:sp>
        <p:nvSpPr>
          <p:cNvPr id="28682" name="Rectangle 614"/>
          <p:cNvSpPr>
            <a:spLocks noChangeArrowheads="1"/>
          </p:cNvSpPr>
          <p:nvPr/>
        </p:nvSpPr>
        <p:spPr bwMode="auto">
          <a:xfrm>
            <a:off x="4622800" y="6081713"/>
            <a:ext cx="228600" cy="100012"/>
          </a:xfrm>
          <a:prstGeom prst="rect">
            <a:avLst/>
          </a:prstGeom>
          <a:noFill/>
          <a:ln w="9525" algn="ctr">
            <a:noFill/>
            <a:miter lim="800000"/>
            <a:headEnd/>
            <a:tailEnd/>
          </a:ln>
        </p:spPr>
        <p:txBody>
          <a:bodyPr wrap="none" anchor="ctr"/>
          <a:lstStyle/>
          <a:p>
            <a:pPr algn="ctr" latinLnBrk="1"/>
            <a:endParaRPr kumimoji="1" lang="fr-FR" sz="900">
              <a:latin typeface="Arial Rounded MT Bold"/>
              <a:ea typeface="굴림"/>
              <a:cs typeface="굴림"/>
            </a:endParaRPr>
          </a:p>
        </p:txBody>
      </p:sp>
      <p:sp>
        <p:nvSpPr>
          <p:cNvPr id="28683" name="Text Box 624"/>
          <p:cNvSpPr txBox="1">
            <a:spLocks noChangeArrowheads="1"/>
          </p:cNvSpPr>
          <p:nvPr/>
        </p:nvSpPr>
        <p:spPr bwMode="auto">
          <a:xfrm>
            <a:off x="5627688" y="6153150"/>
            <a:ext cx="1592262" cy="158750"/>
          </a:xfrm>
          <a:prstGeom prst="rect">
            <a:avLst/>
          </a:prstGeom>
          <a:noFill/>
          <a:ln w="9525">
            <a:noFill/>
            <a:miter lim="800000"/>
            <a:headEnd/>
            <a:tailEnd/>
          </a:ln>
        </p:spPr>
        <p:txBody>
          <a:bodyPr>
            <a:spAutoFit/>
          </a:bodyPr>
          <a:lstStyle/>
          <a:p>
            <a:pPr latinLnBrk="1">
              <a:spcBef>
                <a:spcPct val="50000"/>
              </a:spcBef>
            </a:pPr>
            <a:r>
              <a:rPr kumimoji="1" lang="en-US" altLang="ko-KR" sz="900" b="1">
                <a:latin typeface="Times New Roman" pitchFamily="18" charset="0"/>
                <a:ea typeface="굴림"/>
                <a:cs typeface="굴림"/>
              </a:rPr>
              <a:t>2m Chain </a:t>
            </a:r>
            <a:r>
              <a:rPr kumimoji="1" lang="en-US" altLang="ko-KR" sz="900" b="1">
                <a:latin typeface="Symbol" pitchFamily="18" charset="2"/>
                <a:ea typeface="굴림"/>
                <a:cs typeface="굴림"/>
              </a:rPr>
              <a:t>f</a:t>
            </a:r>
            <a:r>
              <a:rPr kumimoji="1" lang="en-US" altLang="ko-KR" sz="900">
                <a:latin typeface="Times New Roman" pitchFamily="18" charset="0"/>
                <a:ea typeface="굴림"/>
                <a:cs typeface="굴림"/>
              </a:rPr>
              <a:t>12</a:t>
            </a:r>
          </a:p>
        </p:txBody>
      </p:sp>
      <p:sp>
        <p:nvSpPr>
          <p:cNvPr id="28684" name="Text Box 675"/>
          <p:cNvSpPr txBox="1">
            <a:spLocks noChangeArrowheads="1"/>
          </p:cNvSpPr>
          <p:nvPr/>
        </p:nvSpPr>
        <p:spPr bwMode="auto">
          <a:xfrm>
            <a:off x="4011613" y="6530975"/>
            <a:ext cx="2147887" cy="157163"/>
          </a:xfrm>
          <a:prstGeom prst="rect">
            <a:avLst/>
          </a:prstGeom>
          <a:noFill/>
          <a:ln w="9525">
            <a:noFill/>
            <a:miter lim="800000"/>
            <a:headEnd/>
            <a:tailEnd/>
          </a:ln>
        </p:spPr>
        <p:txBody>
          <a:bodyPr>
            <a:spAutoFit/>
          </a:bodyPr>
          <a:lstStyle/>
          <a:p>
            <a:pPr latinLnBrk="1">
              <a:spcBef>
                <a:spcPct val="50000"/>
              </a:spcBef>
            </a:pPr>
            <a:r>
              <a:rPr kumimoji="1" lang="en-US" altLang="ko-KR" sz="900" b="1">
                <a:latin typeface="굴림"/>
                <a:ea typeface="굴림"/>
                <a:cs typeface="굴림"/>
              </a:rPr>
              <a:t>Weight  </a:t>
            </a:r>
            <a:r>
              <a:rPr kumimoji="1" lang="en-US" altLang="ko-KR" sz="900" b="1">
                <a:latin typeface="Times New Roman" pitchFamily="18" charset="0"/>
                <a:ea typeface="굴림"/>
                <a:cs typeface="굴림"/>
              </a:rPr>
              <a:t>–</a:t>
            </a:r>
            <a:r>
              <a:rPr kumimoji="1" lang="en-US" altLang="ko-KR" sz="900" b="1">
                <a:latin typeface="굴림"/>
                <a:ea typeface="굴림"/>
                <a:cs typeface="굴림"/>
              </a:rPr>
              <a:t> 500 kg</a:t>
            </a:r>
          </a:p>
        </p:txBody>
      </p:sp>
      <p:sp>
        <p:nvSpPr>
          <p:cNvPr id="28685" name="Rectangle 676"/>
          <p:cNvSpPr>
            <a:spLocks noChangeArrowheads="1"/>
          </p:cNvSpPr>
          <p:nvPr/>
        </p:nvSpPr>
        <p:spPr bwMode="auto">
          <a:xfrm>
            <a:off x="1116013" y="188913"/>
            <a:ext cx="2111375" cy="847725"/>
          </a:xfrm>
          <a:prstGeom prst="rect">
            <a:avLst/>
          </a:prstGeom>
          <a:solidFill>
            <a:schemeClr val="bg1"/>
          </a:solidFill>
          <a:ln w="9525" algn="ctr">
            <a:solidFill>
              <a:schemeClr val="tx1"/>
            </a:solidFill>
            <a:miter lim="800000"/>
            <a:headEnd/>
            <a:tailEnd/>
          </a:ln>
        </p:spPr>
        <p:txBody>
          <a:bodyPr wrap="none" anchor="ctr"/>
          <a:lstStyle/>
          <a:p>
            <a:pPr algn="ctr" latinLnBrk="1"/>
            <a:r>
              <a:rPr kumimoji="1" lang="en-US" altLang="ko-KR" sz="900" b="1">
                <a:latin typeface="Arial Rounded MT Bold"/>
                <a:ea typeface="굴림"/>
                <a:cs typeface="굴림"/>
              </a:rPr>
              <a:t>Mouton</a:t>
            </a:r>
            <a:r>
              <a:rPr kumimoji="1" lang="en-US" altLang="ko-KR" sz="900">
                <a:latin typeface="Arial Rounded MT Bold"/>
                <a:ea typeface="굴림"/>
                <a:cs typeface="굴림"/>
              </a:rPr>
              <a:t> </a:t>
            </a:r>
          </a:p>
          <a:p>
            <a:pPr algn="ctr" latinLnBrk="1"/>
            <a:r>
              <a:rPr kumimoji="1" lang="en-US" altLang="ko-KR" sz="900">
                <a:latin typeface="Arial Rounded MT Bold"/>
                <a:ea typeface="굴림"/>
                <a:cs typeface="굴림"/>
              </a:rPr>
              <a:t>29/08/2008</a:t>
            </a:r>
          </a:p>
          <a:p>
            <a:pPr algn="ctr" latinLnBrk="1"/>
            <a:r>
              <a:rPr kumimoji="1" lang="en-US" altLang="ko-KR" sz="900">
                <a:latin typeface="Arial Rounded MT Bold"/>
                <a:ea typeface="굴림"/>
                <a:cs typeface="굴림"/>
              </a:rPr>
              <a:t>MG01</a:t>
            </a:r>
          </a:p>
          <a:p>
            <a:pPr algn="ctr" latinLnBrk="1"/>
            <a:r>
              <a:rPr kumimoji="1" lang="en-US" altLang="ko-KR" sz="900">
                <a:latin typeface="Arial Rounded MT Bold"/>
                <a:ea typeface="굴림"/>
                <a:cs typeface="굴림"/>
              </a:rPr>
              <a:t>47°26’501N </a:t>
            </a:r>
          </a:p>
          <a:p>
            <a:pPr algn="ctr" latinLnBrk="1"/>
            <a:r>
              <a:rPr kumimoji="1" lang="en-US" altLang="ko-KR" sz="900">
                <a:latin typeface="Arial Rounded MT Bold"/>
                <a:ea typeface="굴림"/>
                <a:cs typeface="굴림"/>
              </a:rPr>
              <a:t>006°21’519W</a:t>
            </a:r>
          </a:p>
          <a:p>
            <a:pPr algn="ctr" latinLnBrk="1"/>
            <a:r>
              <a:rPr kumimoji="1" lang="en-US" altLang="ko-KR" sz="900">
                <a:latin typeface="Arial Rounded MT Bold"/>
                <a:ea typeface="굴림"/>
                <a:cs typeface="굴림"/>
              </a:rPr>
              <a:t>Sonde 173.5m</a:t>
            </a:r>
          </a:p>
        </p:txBody>
      </p:sp>
      <p:sp>
        <p:nvSpPr>
          <p:cNvPr id="28686" name="Text Box 767"/>
          <p:cNvSpPr txBox="1">
            <a:spLocks noChangeArrowheads="1"/>
          </p:cNvSpPr>
          <p:nvPr/>
        </p:nvSpPr>
        <p:spPr bwMode="auto">
          <a:xfrm>
            <a:off x="5367338" y="733425"/>
            <a:ext cx="2208212" cy="157163"/>
          </a:xfrm>
          <a:prstGeom prst="rect">
            <a:avLst/>
          </a:prstGeom>
          <a:noFill/>
          <a:ln w="9525">
            <a:noFill/>
            <a:miter lim="800000"/>
            <a:headEnd/>
            <a:tailEnd/>
          </a:ln>
        </p:spPr>
        <p:txBody>
          <a:bodyPr>
            <a:spAutoFit/>
          </a:bodyPr>
          <a:lstStyle/>
          <a:p>
            <a:pPr latinLnBrk="1">
              <a:spcBef>
                <a:spcPct val="50000"/>
              </a:spcBef>
            </a:pPr>
            <a:r>
              <a:rPr kumimoji="1" lang="en-US" altLang="ko-KR" sz="900" b="1">
                <a:latin typeface="Times New Roman" pitchFamily="18" charset="0"/>
                <a:ea typeface="MD아트체"/>
                <a:cs typeface="MD아트체"/>
              </a:rPr>
              <a:t>Argos Beacon  21063 </a:t>
            </a:r>
            <a:endParaRPr kumimoji="1" lang="en-US" altLang="ko-KR" sz="900" b="1">
              <a:latin typeface="Times New Roman" pitchFamily="18" charset="0"/>
              <a:ea typeface="굴림"/>
              <a:cs typeface="굴림"/>
            </a:endParaRPr>
          </a:p>
        </p:txBody>
      </p:sp>
      <p:sp>
        <p:nvSpPr>
          <p:cNvPr id="28687" name="AutoShape 874"/>
          <p:cNvSpPr>
            <a:spLocks noChangeArrowheads="1"/>
          </p:cNvSpPr>
          <p:nvPr/>
        </p:nvSpPr>
        <p:spPr bwMode="auto">
          <a:xfrm>
            <a:off x="4132263" y="669925"/>
            <a:ext cx="371475" cy="63500"/>
          </a:xfrm>
          <a:prstGeom prst="lightningBolt">
            <a:avLst/>
          </a:prstGeom>
          <a:solidFill>
            <a:schemeClr val="bg1"/>
          </a:solidFill>
          <a:ln w="9525" algn="ctr">
            <a:solidFill>
              <a:schemeClr val="tx1"/>
            </a:solidFill>
            <a:miter lim="800000"/>
            <a:headEnd/>
            <a:tailEnd/>
          </a:ln>
        </p:spPr>
        <p:txBody>
          <a:bodyPr wrap="none" anchor="ctr"/>
          <a:lstStyle/>
          <a:p>
            <a:pPr algn="ctr" latinLnBrk="1"/>
            <a:endParaRPr kumimoji="1" lang="fr-FR" sz="900">
              <a:latin typeface="Arial Rounded MT Bold"/>
              <a:ea typeface="굴림"/>
              <a:cs typeface="굴림"/>
            </a:endParaRPr>
          </a:p>
        </p:txBody>
      </p:sp>
      <p:sp>
        <p:nvSpPr>
          <p:cNvPr id="28688" name="AutoShape 884"/>
          <p:cNvSpPr>
            <a:spLocks noChangeArrowheads="1"/>
          </p:cNvSpPr>
          <p:nvPr/>
        </p:nvSpPr>
        <p:spPr bwMode="auto">
          <a:xfrm flipH="1">
            <a:off x="4916488" y="676275"/>
            <a:ext cx="373062" cy="63500"/>
          </a:xfrm>
          <a:prstGeom prst="lightningBolt">
            <a:avLst/>
          </a:prstGeom>
          <a:solidFill>
            <a:schemeClr val="bg1"/>
          </a:solidFill>
          <a:ln w="9525" algn="ctr">
            <a:solidFill>
              <a:schemeClr val="tx1"/>
            </a:solidFill>
            <a:miter lim="800000"/>
            <a:headEnd/>
            <a:tailEnd/>
          </a:ln>
        </p:spPr>
        <p:txBody>
          <a:bodyPr wrap="none" anchor="ctr"/>
          <a:lstStyle/>
          <a:p>
            <a:pPr algn="ctr" latinLnBrk="1"/>
            <a:endParaRPr kumimoji="1" lang="fr-FR" sz="900">
              <a:latin typeface="Arial Rounded MT Bold"/>
              <a:ea typeface="굴림"/>
              <a:cs typeface="굴림"/>
            </a:endParaRPr>
          </a:p>
        </p:txBody>
      </p:sp>
      <p:pic>
        <p:nvPicPr>
          <p:cNvPr id="28689" name="Picture 893" descr="Largeur"/>
          <p:cNvPicPr>
            <a:picLocks noChangeAspect="1" noChangeArrowheads="1"/>
          </p:cNvPicPr>
          <p:nvPr/>
        </p:nvPicPr>
        <p:blipFill>
          <a:blip r:embed="rId4"/>
          <a:srcRect/>
          <a:stretch>
            <a:fillRect/>
          </a:stretch>
        </p:blipFill>
        <p:spPr bwMode="auto">
          <a:xfrm>
            <a:off x="4665663" y="5743575"/>
            <a:ext cx="173037" cy="338138"/>
          </a:xfrm>
          <a:prstGeom prst="rect">
            <a:avLst/>
          </a:prstGeom>
          <a:noFill/>
          <a:ln w="9525">
            <a:noFill/>
            <a:miter lim="800000"/>
            <a:headEnd/>
            <a:tailEnd/>
          </a:ln>
        </p:spPr>
      </p:pic>
      <p:sp>
        <p:nvSpPr>
          <p:cNvPr id="28690" name="Text Box 898"/>
          <p:cNvSpPr txBox="1">
            <a:spLocks noChangeArrowheads="1"/>
          </p:cNvSpPr>
          <p:nvPr/>
        </p:nvSpPr>
        <p:spPr bwMode="auto">
          <a:xfrm>
            <a:off x="5562600" y="5545138"/>
            <a:ext cx="1752600" cy="157162"/>
          </a:xfrm>
          <a:prstGeom prst="rect">
            <a:avLst/>
          </a:prstGeom>
          <a:noFill/>
          <a:ln w="9525">
            <a:noFill/>
            <a:miter lim="800000"/>
            <a:headEnd/>
            <a:tailEnd/>
          </a:ln>
        </p:spPr>
        <p:txBody>
          <a:bodyPr>
            <a:spAutoFit/>
          </a:bodyPr>
          <a:lstStyle/>
          <a:p>
            <a:pPr latinLnBrk="1">
              <a:spcBef>
                <a:spcPct val="50000"/>
              </a:spcBef>
            </a:pPr>
            <a:r>
              <a:rPr kumimoji="1" lang="en-US" altLang="ko-KR" sz="900" b="1">
                <a:latin typeface="Times New Roman" pitchFamily="18" charset="0"/>
                <a:ea typeface="굴림"/>
                <a:cs typeface="굴림"/>
              </a:rPr>
              <a:t>1.5 m steel cable </a:t>
            </a:r>
            <a:r>
              <a:rPr kumimoji="1" lang="en-US" altLang="ko-KR" sz="900" b="1">
                <a:latin typeface="Symbol" pitchFamily="18" charset="2"/>
                <a:ea typeface="굴림"/>
                <a:cs typeface="굴림"/>
              </a:rPr>
              <a:t>f</a:t>
            </a:r>
            <a:r>
              <a:rPr kumimoji="1" lang="en-US" altLang="ko-KR" sz="900" b="1">
                <a:latin typeface="Times New Roman" pitchFamily="18" charset="0"/>
                <a:ea typeface="굴림"/>
                <a:cs typeface="굴림"/>
              </a:rPr>
              <a:t>6.5</a:t>
            </a:r>
          </a:p>
        </p:txBody>
      </p:sp>
      <p:sp>
        <p:nvSpPr>
          <p:cNvPr id="28691" name="Oval 917"/>
          <p:cNvSpPr>
            <a:spLocks noChangeArrowheads="1"/>
          </p:cNvSpPr>
          <p:nvPr/>
        </p:nvSpPr>
        <p:spPr bwMode="auto">
          <a:xfrm>
            <a:off x="4710113" y="5959475"/>
            <a:ext cx="33337" cy="17463"/>
          </a:xfrm>
          <a:prstGeom prst="ellipse">
            <a:avLst/>
          </a:prstGeom>
          <a:solidFill>
            <a:schemeClr val="accent2"/>
          </a:solidFill>
          <a:ln w="9525">
            <a:solidFill>
              <a:schemeClr val="tx1"/>
            </a:solidFill>
            <a:round/>
            <a:headEnd/>
            <a:tailEnd/>
          </a:ln>
        </p:spPr>
        <p:txBody>
          <a:bodyPr wrap="none" anchor="ctr"/>
          <a:lstStyle/>
          <a:p>
            <a:pPr algn="ctr" latinLnBrk="1"/>
            <a:endParaRPr kumimoji="1" lang="fr-FR" sz="900">
              <a:latin typeface="Arial Rounded MT Bold"/>
              <a:ea typeface="굴림"/>
              <a:cs typeface="굴림"/>
            </a:endParaRPr>
          </a:p>
        </p:txBody>
      </p:sp>
      <p:sp>
        <p:nvSpPr>
          <p:cNvPr id="28692" name="Oval 957"/>
          <p:cNvSpPr>
            <a:spLocks noChangeArrowheads="1"/>
          </p:cNvSpPr>
          <p:nvPr/>
        </p:nvSpPr>
        <p:spPr bwMode="auto">
          <a:xfrm>
            <a:off x="4710113" y="5672138"/>
            <a:ext cx="33337" cy="19050"/>
          </a:xfrm>
          <a:prstGeom prst="ellipse">
            <a:avLst/>
          </a:prstGeom>
          <a:solidFill>
            <a:schemeClr val="accent2"/>
          </a:solidFill>
          <a:ln w="9525">
            <a:solidFill>
              <a:schemeClr val="tx1"/>
            </a:solidFill>
            <a:round/>
            <a:headEnd/>
            <a:tailEnd/>
          </a:ln>
        </p:spPr>
        <p:txBody>
          <a:bodyPr wrap="none" anchor="ctr"/>
          <a:lstStyle/>
          <a:p>
            <a:pPr algn="ctr" latinLnBrk="1"/>
            <a:endParaRPr kumimoji="1" lang="fr-FR" sz="900">
              <a:latin typeface="Arial Rounded MT Bold"/>
              <a:ea typeface="굴림"/>
              <a:cs typeface="굴림"/>
            </a:endParaRPr>
          </a:p>
        </p:txBody>
      </p:sp>
      <p:sp>
        <p:nvSpPr>
          <p:cNvPr id="28693" name="Oval 965"/>
          <p:cNvSpPr>
            <a:spLocks noChangeArrowheads="1"/>
          </p:cNvSpPr>
          <p:nvPr/>
        </p:nvSpPr>
        <p:spPr bwMode="auto">
          <a:xfrm>
            <a:off x="4711700" y="5291138"/>
            <a:ext cx="33338" cy="19050"/>
          </a:xfrm>
          <a:prstGeom prst="ellipse">
            <a:avLst/>
          </a:prstGeom>
          <a:solidFill>
            <a:schemeClr val="accent2"/>
          </a:solidFill>
          <a:ln w="9525">
            <a:solidFill>
              <a:schemeClr val="tx1"/>
            </a:solidFill>
            <a:round/>
            <a:headEnd/>
            <a:tailEnd/>
          </a:ln>
        </p:spPr>
        <p:txBody>
          <a:bodyPr wrap="none" anchor="ctr"/>
          <a:lstStyle/>
          <a:p>
            <a:pPr algn="ctr" latinLnBrk="1"/>
            <a:endParaRPr kumimoji="1" lang="fr-FR" sz="900">
              <a:latin typeface="Arial Rounded MT Bold"/>
              <a:ea typeface="굴림"/>
              <a:cs typeface="굴림"/>
            </a:endParaRPr>
          </a:p>
        </p:txBody>
      </p:sp>
      <p:sp>
        <p:nvSpPr>
          <p:cNvPr id="28694" name="Oval 1066"/>
          <p:cNvSpPr>
            <a:spLocks noChangeArrowheads="1"/>
          </p:cNvSpPr>
          <p:nvPr/>
        </p:nvSpPr>
        <p:spPr bwMode="auto">
          <a:xfrm>
            <a:off x="4697413" y="3856038"/>
            <a:ext cx="33337" cy="17462"/>
          </a:xfrm>
          <a:prstGeom prst="ellipse">
            <a:avLst/>
          </a:prstGeom>
          <a:solidFill>
            <a:schemeClr val="accent2"/>
          </a:solidFill>
          <a:ln w="9525">
            <a:solidFill>
              <a:schemeClr val="tx1"/>
            </a:solidFill>
            <a:round/>
            <a:headEnd/>
            <a:tailEnd/>
          </a:ln>
        </p:spPr>
        <p:txBody>
          <a:bodyPr wrap="none" anchor="ctr"/>
          <a:lstStyle/>
          <a:p>
            <a:pPr algn="ctr" latinLnBrk="1"/>
            <a:endParaRPr kumimoji="1" lang="fr-FR" sz="900">
              <a:latin typeface="Arial Rounded MT Bold"/>
              <a:ea typeface="굴림"/>
              <a:cs typeface="굴림"/>
            </a:endParaRPr>
          </a:p>
        </p:txBody>
      </p:sp>
      <p:grpSp>
        <p:nvGrpSpPr>
          <p:cNvPr id="28695" name="Group 1080"/>
          <p:cNvGrpSpPr>
            <a:grpSpLocks noChangeAspect="1"/>
          </p:cNvGrpSpPr>
          <p:nvPr/>
        </p:nvGrpSpPr>
        <p:grpSpPr bwMode="auto">
          <a:xfrm flipH="1">
            <a:off x="4673600" y="739775"/>
            <a:ext cx="63500" cy="234950"/>
            <a:chOff x="2421" y="354"/>
            <a:chExt cx="29" cy="233"/>
          </a:xfrm>
        </p:grpSpPr>
        <p:grpSp>
          <p:nvGrpSpPr>
            <p:cNvPr id="29024" name="Group 1092"/>
            <p:cNvGrpSpPr>
              <a:grpSpLocks/>
            </p:cNvGrpSpPr>
            <p:nvPr/>
          </p:nvGrpSpPr>
          <p:grpSpPr bwMode="auto">
            <a:xfrm>
              <a:off x="2422" y="354"/>
              <a:ext cx="28" cy="19"/>
              <a:chOff x="2422" y="354"/>
              <a:chExt cx="28" cy="19"/>
            </a:xfrm>
          </p:grpSpPr>
          <p:sp>
            <p:nvSpPr>
              <p:cNvPr id="29038" name="Rectangle 1090"/>
              <p:cNvSpPr>
                <a:spLocks noChangeArrowheads="1"/>
              </p:cNvSpPr>
              <p:nvPr/>
            </p:nvSpPr>
            <p:spPr bwMode="auto">
              <a:xfrm>
                <a:off x="2422" y="354"/>
                <a:ext cx="28" cy="19"/>
              </a:xfrm>
              <a:prstGeom prst="rect">
                <a:avLst/>
              </a:prstGeom>
              <a:solidFill>
                <a:srgbClr val="000000"/>
              </a:solidFill>
              <a:ln w="9525">
                <a:noFill/>
                <a:miter lim="800000"/>
                <a:headEnd/>
                <a:tailEnd/>
              </a:ln>
            </p:spPr>
            <p:txBody>
              <a:bodyPr/>
              <a:lstStyle/>
              <a:p>
                <a:pPr algn="ctr" latinLnBrk="1"/>
                <a:endParaRPr kumimoji="1" lang="fr-FR" sz="900">
                  <a:latin typeface="Arial Rounded MT Bold"/>
                  <a:ea typeface="굴림"/>
                  <a:cs typeface="굴림"/>
                </a:endParaRPr>
              </a:p>
            </p:txBody>
          </p:sp>
          <p:sp>
            <p:nvSpPr>
              <p:cNvPr id="29039" name="Rectangle 1091"/>
              <p:cNvSpPr>
                <a:spLocks noChangeArrowheads="1"/>
              </p:cNvSpPr>
              <p:nvPr/>
            </p:nvSpPr>
            <p:spPr bwMode="auto">
              <a:xfrm>
                <a:off x="2422" y="354"/>
                <a:ext cx="28" cy="19"/>
              </a:xfrm>
              <a:prstGeom prst="rect">
                <a:avLst/>
              </a:prstGeom>
              <a:noFill/>
              <a:ln w="1588" cap="rnd">
                <a:solidFill>
                  <a:srgbClr val="000000"/>
                </a:solidFill>
                <a:miter lim="800000"/>
                <a:headEnd/>
                <a:tailEnd/>
              </a:ln>
            </p:spPr>
            <p:txBody>
              <a:bodyPr/>
              <a:lstStyle/>
              <a:p>
                <a:pPr algn="ctr" latinLnBrk="1"/>
                <a:endParaRPr kumimoji="1" lang="fr-FR" sz="900">
                  <a:latin typeface="Arial Rounded MT Bold"/>
                  <a:ea typeface="굴림"/>
                  <a:cs typeface="굴림"/>
                </a:endParaRPr>
              </a:p>
            </p:txBody>
          </p:sp>
        </p:grpSp>
        <p:grpSp>
          <p:nvGrpSpPr>
            <p:cNvPr id="29025" name="Group 1102"/>
            <p:cNvGrpSpPr>
              <a:grpSpLocks/>
            </p:cNvGrpSpPr>
            <p:nvPr/>
          </p:nvGrpSpPr>
          <p:grpSpPr bwMode="auto">
            <a:xfrm>
              <a:off x="2421" y="374"/>
              <a:ext cx="29" cy="213"/>
              <a:chOff x="2421" y="374"/>
              <a:chExt cx="29" cy="213"/>
            </a:xfrm>
          </p:grpSpPr>
          <p:sp>
            <p:nvSpPr>
              <p:cNvPr id="29036" name="Rectangle 1100"/>
              <p:cNvSpPr>
                <a:spLocks noChangeArrowheads="1"/>
              </p:cNvSpPr>
              <p:nvPr/>
            </p:nvSpPr>
            <p:spPr bwMode="auto">
              <a:xfrm>
                <a:off x="2421" y="374"/>
                <a:ext cx="29" cy="213"/>
              </a:xfrm>
              <a:prstGeom prst="rect">
                <a:avLst/>
              </a:prstGeom>
              <a:solidFill>
                <a:srgbClr val="CCCC99"/>
              </a:solidFill>
              <a:ln w="9525">
                <a:noFill/>
                <a:miter lim="800000"/>
                <a:headEnd/>
                <a:tailEnd/>
              </a:ln>
            </p:spPr>
            <p:txBody>
              <a:bodyPr/>
              <a:lstStyle/>
              <a:p>
                <a:pPr algn="ctr" latinLnBrk="1"/>
                <a:endParaRPr kumimoji="1" lang="fr-FR" sz="900">
                  <a:latin typeface="Arial Rounded MT Bold"/>
                  <a:ea typeface="굴림"/>
                  <a:cs typeface="굴림"/>
                </a:endParaRPr>
              </a:p>
            </p:txBody>
          </p:sp>
          <p:sp>
            <p:nvSpPr>
              <p:cNvPr id="29037" name="Rectangle 1101"/>
              <p:cNvSpPr>
                <a:spLocks noChangeArrowheads="1"/>
              </p:cNvSpPr>
              <p:nvPr/>
            </p:nvSpPr>
            <p:spPr bwMode="auto">
              <a:xfrm>
                <a:off x="2421" y="374"/>
                <a:ext cx="29" cy="213"/>
              </a:xfrm>
              <a:prstGeom prst="rect">
                <a:avLst/>
              </a:prstGeom>
              <a:noFill/>
              <a:ln w="1588" cap="rnd">
                <a:solidFill>
                  <a:srgbClr val="000000"/>
                </a:solidFill>
                <a:miter lim="800000"/>
                <a:headEnd/>
                <a:tailEnd/>
              </a:ln>
            </p:spPr>
            <p:txBody>
              <a:bodyPr/>
              <a:lstStyle/>
              <a:p>
                <a:pPr algn="ctr" latinLnBrk="1"/>
                <a:endParaRPr kumimoji="1" lang="fr-FR" sz="900">
                  <a:latin typeface="Arial Rounded MT Bold"/>
                  <a:ea typeface="굴림"/>
                  <a:cs typeface="굴림"/>
                </a:endParaRPr>
              </a:p>
            </p:txBody>
          </p:sp>
        </p:grpSp>
        <p:grpSp>
          <p:nvGrpSpPr>
            <p:cNvPr id="29026" name="Group 1136"/>
            <p:cNvGrpSpPr>
              <a:grpSpLocks/>
            </p:cNvGrpSpPr>
            <p:nvPr/>
          </p:nvGrpSpPr>
          <p:grpSpPr bwMode="auto">
            <a:xfrm>
              <a:off x="2421" y="354"/>
              <a:ext cx="29" cy="233"/>
              <a:chOff x="2421" y="354"/>
              <a:chExt cx="29" cy="233"/>
            </a:xfrm>
          </p:grpSpPr>
          <p:grpSp>
            <p:nvGrpSpPr>
              <p:cNvPr id="29027" name="Group 1114"/>
              <p:cNvGrpSpPr>
                <a:grpSpLocks/>
              </p:cNvGrpSpPr>
              <p:nvPr/>
            </p:nvGrpSpPr>
            <p:grpSpPr bwMode="auto">
              <a:xfrm>
                <a:off x="2422" y="354"/>
                <a:ext cx="28" cy="19"/>
                <a:chOff x="2422" y="354"/>
                <a:chExt cx="28" cy="19"/>
              </a:xfrm>
            </p:grpSpPr>
            <p:sp>
              <p:nvSpPr>
                <p:cNvPr id="29034" name="Rectangle 1112"/>
                <p:cNvSpPr>
                  <a:spLocks noChangeArrowheads="1"/>
                </p:cNvSpPr>
                <p:nvPr/>
              </p:nvSpPr>
              <p:spPr bwMode="auto">
                <a:xfrm>
                  <a:off x="2422" y="354"/>
                  <a:ext cx="28" cy="19"/>
                </a:xfrm>
                <a:prstGeom prst="rect">
                  <a:avLst/>
                </a:prstGeom>
                <a:solidFill>
                  <a:srgbClr val="000000"/>
                </a:solidFill>
                <a:ln w="9525">
                  <a:noFill/>
                  <a:miter lim="800000"/>
                  <a:headEnd/>
                  <a:tailEnd/>
                </a:ln>
              </p:spPr>
              <p:txBody>
                <a:bodyPr/>
                <a:lstStyle/>
                <a:p>
                  <a:pPr algn="ctr" latinLnBrk="1"/>
                  <a:endParaRPr kumimoji="1" lang="fr-FR" sz="900">
                    <a:latin typeface="Arial Rounded MT Bold"/>
                    <a:ea typeface="굴림"/>
                    <a:cs typeface="굴림"/>
                  </a:endParaRPr>
                </a:p>
              </p:txBody>
            </p:sp>
            <p:sp>
              <p:nvSpPr>
                <p:cNvPr id="29035" name="Rectangle 1113"/>
                <p:cNvSpPr>
                  <a:spLocks noChangeArrowheads="1"/>
                </p:cNvSpPr>
                <p:nvPr/>
              </p:nvSpPr>
              <p:spPr bwMode="auto">
                <a:xfrm>
                  <a:off x="2422" y="354"/>
                  <a:ext cx="28" cy="19"/>
                </a:xfrm>
                <a:prstGeom prst="rect">
                  <a:avLst/>
                </a:prstGeom>
                <a:noFill/>
                <a:ln w="1588" cap="rnd">
                  <a:solidFill>
                    <a:srgbClr val="000000"/>
                  </a:solidFill>
                  <a:miter lim="800000"/>
                  <a:headEnd/>
                  <a:tailEnd/>
                </a:ln>
              </p:spPr>
              <p:txBody>
                <a:bodyPr/>
                <a:lstStyle/>
                <a:p>
                  <a:pPr algn="ctr" latinLnBrk="1"/>
                  <a:endParaRPr kumimoji="1" lang="fr-FR" sz="900">
                    <a:latin typeface="Arial Rounded MT Bold"/>
                    <a:ea typeface="굴림"/>
                    <a:cs typeface="굴림"/>
                  </a:endParaRPr>
                </a:p>
              </p:txBody>
            </p:sp>
          </p:grpSp>
          <p:grpSp>
            <p:nvGrpSpPr>
              <p:cNvPr id="29028" name="Group 1126"/>
              <p:cNvGrpSpPr>
                <a:grpSpLocks/>
              </p:cNvGrpSpPr>
              <p:nvPr/>
            </p:nvGrpSpPr>
            <p:grpSpPr bwMode="auto">
              <a:xfrm>
                <a:off x="2422" y="354"/>
                <a:ext cx="28" cy="19"/>
                <a:chOff x="2422" y="354"/>
                <a:chExt cx="28" cy="19"/>
              </a:xfrm>
            </p:grpSpPr>
            <p:sp>
              <p:nvSpPr>
                <p:cNvPr id="29032" name="Rectangle 1124"/>
                <p:cNvSpPr>
                  <a:spLocks noChangeArrowheads="1"/>
                </p:cNvSpPr>
                <p:nvPr/>
              </p:nvSpPr>
              <p:spPr bwMode="auto">
                <a:xfrm>
                  <a:off x="2422" y="354"/>
                  <a:ext cx="28" cy="19"/>
                </a:xfrm>
                <a:prstGeom prst="rect">
                  <a:avLst/>
                </a:prstGeom>
                <a:solidFill>
                  <a:srgbClr val="000000"/>
                </a:solidFill>
                <a:ln w="9525">
                  <a:noFill/>
                  <a:miter lim="800000"/>
                  <a:headEnd/>
                  <a:tailEnd/>
                </a:ln>
              </p:spPr>
              <p:txBody>
                <a:bodyPr/>
                <a:lstStyle/>
                <a:p>
                  <a:pPr algn="ctr" latinLnBrk="1"/>
                  <a:endParaRPr kumimoji="1" lang="fr-FR" sz="900">
                    <a:latin typeface="Arial Rounded MT Bold"/>
                    <a:ea typeface="굴림"/>
                    <a:cs typeface="굴림"/>
                  </a:endParaRPr>
                </a:p>
              </p:txBody>
            </p:sp>
            <p:sp>
              <p:nvSpPr>
                <p:cNvPr id="29033" name="Rectangle 1125"/>
                <p:cNvSpPr>
                  <a:spLocks noChangeArrowheads="1"/>
                </p:cNvSpPr>
                <p:nvPr/>
              </p:nvSpPr>
              <p:spPr bwMode="auto">
                <a:xfrm>
                  <a:off x="2422" y="354"/>
                  <a:ext cx="28" cy="19"/>
                </a:xfrm>
                <a:prstGeom prst="rect">
                  <a:avLst/>
                </a:prstGeom>
                <a:noFill/>
                <a:ln w="1588" cap="rnd">
                  <a:solidFill>
                    <a:srgbClr val="000000"/>
                  </a:solidFill>
                  <a:miter lim="800000"/>
                  <a:headEnd/>
                  <a:tailEnd/>
                </a:ln>
              </p:spPr>
              <p:txBody>
                <a:bodyPr/>
                <a:lstStyle/>
                <a:p>
                  <a:pPr algn="ctr" latinLnBrk="1"/>
                  <a:endParaRPr kumimoji="1" lang="fr-FR" sz="900">
                    <a:latin typeface="Arial Rounded MT Bold"/>
                    <a:ea typeface="굴림"/>
                    <a:cs typeface="굴림"/>
                  </a:endParaRPr>
                </a:p>
              </p:txBody>
            </p:sp>
          </p:grpSp>
          <p:grpSp>
            <p:nvGrpSpPr>
              <p:cNvPr id="29029" name="Group 1135"/>
              <p:cNvGrpSpPr>
                <a:grpSpLocks/>
              </p:cNvGrpSpPr>
              <p:nvPr/>
            </p:nvGrpSpPr>
            <p:grpSpPr bwMode="auto">
              <a:xfrm>
                <a:off x="2421" y="374"/>
                <a:ext cx="29" cy="213"/>
                <a:chOff x="2421" y="374"/>
                <a:chExt cx="29" cy="213"/>
              </a:xfrm>
            </p:grpSpPr>
            <p:sp>
              <p:nvSpPr>
                <p:cNvPr id="29030" name="Rectangle 1133"/>
                <p:cNvSpPr>
                  <a:spLocks noChangeArrowheads="1"/>
                </p:cNvSpPr>
                <p:nvPr/>
              </p:nvSpPr>
              <p:spPr bwMode="auto">
                <a:xfrm>
                  <a:off x="2421" y="374"/>
                  <a:ext cx="29" cy="213"/>
                </a:xfrm>
                <a:prstGeom prst="rect">
                  <a:avLst/>
                </a:prstGeom>
                <a:solidFill>
                  <a:srgbClr val="CCCC99"/>
                </a:solidFill>
                <a:ln w="9525">
                  <a:noFill/>
                  <a:miter lim="800000"/>
                  <a:headEnd/>
                  <a:tailEnd/>
                </a:ln>
              </p:spPr>
              <p:txBody>
                <a:bodyPr/>
                <a:lstStyle/>
                <a:p>
                  <a:pPr algn="ctr" latinLnBrk="1"/>
                  <a:endParaRPr kumimoji="1" lang="fr-FR" sz="900">
                    <a:latin typeface="Arial Rounded MT Bold"/>
                    <a:ea typeface="굴림"/>
                    <a:cs typeface="굴림"/>
                  </a:endParaRPr>
                </a:p>
              </p:txBody>
            </p:sp>
            <p:sp>
              <p:nvSpPr>
                <p:cNvPr id="29031" name="Rectangle 1134"/>
                <p:cNvSpPr>
                  <a:spLocks noChangeArrowheads="1"/>
                </p:cNvSpPr>
                <p:nvPr/>
              </p:nvSpPr>
              <p:spPr bwMode="auto">
                <a:xfrm>
                  <a:off x="2421" y="374"/>
                  <a:ext cx="29" cy="213"/>
                </a:xfrm>
                <a:prstGeom prst="rect">
                  <a:avLst/>
                </a:prstGeom>
                <a:noFill/>
                <a:ln w="1588" cap="rnd">
                  <a:solidFill>
                    <a:srgbClr val="000000"/>
                  </a:solidFill>
                  <a:miter lim="800000"/>
                  <a:headEnd/>
                  <a:tailEnd/>
                </a:ln>
              </p:spPr>
              <p:txBody>
                <a:bodyPr/>
                <a:lstStyle/>
                <a:p>
                  <a:pPr algn="ctr" latinLnBrk="1"/>
                  <a:endParaRPr kumimoji="1" lang="fr-FR" sz="900">
                    <a:latin typeface="Arial Rounded MT Bold"/>
                    <a:ea typeface="굴림"/>
                    <a:cs typeface="굴림"/>
                  </a:endParaRPr>
                </a:p>
              </p:txBody>
            </p:sp>
          </p:grpSp>
        </p:grpSp>
      </p:grpSp>
      <p:grpSp>
        <p:nvGrpSpPr>
          <p:cNvPr id="28696" name="Group 1158"/>
          <p:cNvGrpSpPr>
            <a:grpSpLocks noChangeAspect="1"/>
          </p:cNvGrpSpPr>
          <p:nvPr/>
        </p:nvGrpSpPr>
        <p:grpSpPr bwMode="auto">
          <a:xfrm rot="10800000">
            <a:off x="4402138" y="3763963"/>
            <a:ext cx="466725" cy="412750"/>
            <a:chOff x="2172" y="2974"/>
            <a:chExt cx="211" cy="361"/>
          </a:xfrm>
        </p:grpSpPr>
        <p:sp>
          <p:nvSpPr>
            <p:cNvPr id="28933" name="AutoShape 1159"/>
            <p:cNvSpPr>
              <a:spLocks noChangeAspect="1" noChangeArrowheads="1" noTextEdit="1"/>
            </p:cNvSpPr>
            <p:nvPr/>
          </p:nvSpPr>
          <p:spPr bwMode="auto">
            <a:xfrm>
              <a:off x="2172" y="2974"/>
              <a:ext cx="211" cy="361"/>
            </a:xfrm>
            <a:prstGeom prst="rect">
              <a:avLst/>
            </a:prstGeom>
            <a:noFill/>
            <a:ln w="9525">
              <a:noFill/>
              <a:miter lim="800000"/>
              <a:headEnd/>
              <a:tailEnd/>
            </a:ln>
          </p:spPr>
          <p:txBody>
            <a:bodyPr/>
            <a:lstStyle/>
            <a:p>
              <a:endParaRPr lang="fr-FR"/>
            </a:p>
          </p:txBody>
        </p:sp>
        <p:grpSp>
          <p:nvGrpSpPr>
            <p:cNvPr id="28934" name="Group 1160"/>
            <p:cNvGrpSpPr>
              <a:grpSpLocks/>
            </p:cNvGrpSpPr>
            <p:nvPr/>
          </p:nvGrpSpPr>
          <p:grpSpPr bwMode="auto">
            <a:xfrm>
              <a:off x="2189" y="3043"/>
              <a:ext cx="37" cy="219"/>
              <a:chOff x="2189" y="3043"/>
              <a:chExt cx="37" cy="219"/>
            </a:xfrm>
          </p:grpSpPr>
          <p:sp>
            <p:nvSpPr>
              <p:cNvPr id="29022" name="Rectangle 1161"/>
              <p:cNvSpPr>
                <a:spLocks noChangeArrowheads="1"/>
              </p:cNvSpPr>
              <p:nvPr/>
            </p:nvSpPr>
            <p:spPr bwMode="auto">
              <a:xfrm>
                <a:off x="2189" y="3043"/>
                <a:ext cx="37" cy="219"/>
              </a:xfrm>
              <a:prstGeom prst="rect">
                <a:avLst/>
              </a:prstGeom>
              <a:solidFill>
                <a:srgbClr val="000000"/>
              </a:solidFill>
              <a:ln w="9525">
                <a:noFill/>
                <a:miter lim="800000"/>
                <a:headEnd/>
                <a:tailEnd/>
              </a:ln>
            </p:spPr>
            <p:txBody>
              <a:bodyPr rot="10800000"/>
              <a:lstStyle/>
              <a:p>
                <a:pPr algn="ctr" latinLnBrk="1"/>
                <a:endParaRPr kumimoji="1" lang="fr-FR" sz="900">
                  <a:latin typeface="Arial Rounded MT Bold"/>
                  <a:ea typeface="굴림"/>
                  <a:cs typeface="굴림"/>
                </a:endParaRPr>
              </a:p>
            </p:txBody>
          </p:sp>
          <p:sp>
            <p:nvSpPr>
              <p:cNvPr id="29023" name="Rectangle 1162"/>
              <p:cNvSpPr>
                <a:spLocks noChangeArrowheads="1"/>
              </p:cNvSpPr>
              <p:nvPr/>
            </p:nvSpPr>
            <p:spPr bwMode="auto">
              <a:xfrm>
                <a:off x="2189" y="3043"/>
                <a:ext cx="37" cy="219"/>
              </a:xfrm>
              <a:prstGeom prst="rect">
                <a:avLst/>
              </a:prstGeom>
              <a:noFill/>
              <a:ln w="4763" cap="rnd">
                <a:solidFill>
                  <a:srgbClr val="000000"/>
                </a:solidFill>
                <a:miter lim="800000"/>
                <a:headEnd/>
                <a:tailEnd/>
              </a:ln>
            </p:spPr>
            <p:txBody>
              <a:bodyPr rot="10800000"/>
              <a:lstStyle/>
              <a:p>
                <a:pPr algn="ctr" latinLnBrk="1"/>
                <a:endParaRPr kumimoji="1" lang="fr-FR" sz="900">
                  <a:latin typeface="Arial Rounded MT Bold"/>
                  <a:ea typeface="굴림"/>
                  <a:cs typeface="굴림"/>
                </a:endParaRPr>
              </a:p>
            </p:txBody>
          </p:sp>
        </p:grpSp>
        <p:sp>
          <p:nvSpPr>
            <p:cNvPr id="28935" name="Line 1163"/>
            <p:cNvSpPr>
              <a:spLocks noChangeShapeType="1"/>
            </p:cNvSpPr>
            <p:nvPr/>
          </p:nvSpPr>
          <p:spPr bwMode="auto">
            <a:xfrm flipH="1">
              <a:off x="2196" y="3026"/>
              <a:ext cx="23" cy="1"/>
            </a:xfrm>
            <a:prstGeom prst="line">
              <a:avLst/>
            </a:prstGeom>
            <a:noFill/>
            <a:ln w="4763" cap="rnd">
              <a:solidFill>
                <a:srgbClr val="000000"/>
              </a:solidFill>
              <a:round/>
              <a:headEnd/>
              <a:tailEnd/>
            </a:ln>
          </p:spPr>
          <p:txBody>
            <a:bodyPr/>
            <a:lstStyle/>
            <a:p>
              <a:endParaRPr lang="fr-FR"/>
            </a:p>
          </p:txBody>
        </p:sp>
        <p:sp>
          <p:nvSpPr>
            <p:cNvPr id="28936" name="Line 1164"/>
            <p:cNvSpPr>
              <a:spLocks noChangeShapeType="1"/>
            </p:cNvSpPr>
            <p:nvPr/>
          </p:nvSpPr>
          <p:spPr bwMode="auto">
            <a:xfrm>
              <a:off x="2219" y="3026"/>
              <a:ext cx="8" cy="17"/>
            </a:xfrm>
            <a:prstGeom prst="line">
              <a:avLst/>
            </a:prstGeom>
            <a:noFill/>
            <a:ln w="4763" cap="rnd">
              <a:solidFill>
                <a:srgbClr val="000000"/>
              </a:solidFill>
              <a:round/>
              <a:headEnd/>
              <a:tailEnd/>
            </a:ln>
          </p:spPr>
          <p:txBody>
            <a:bodyPr/>
            <a:lstStyle/>
            <a:p>
              <a:endParaRPr lang="fr-FR"/>
            </a:p>
          </p:txBody>
        </p:sp>
        <p:sp>
          <p:nvSpPr>
            <p:cNvPr id="28937" name="Line 1165"/>
            <p:cNvSpPr>
              <a:spLocks noChangeShapeType="1"/>
            </p:cNvSpPr>
            <p:nvPr/>
          </p:nvSpPr>
          <p:spPr bwMode="auto">
            <a:xfrm flipV="1">
              <a:off x="2188" y="3025"/>
              <a:ext cx="8" cy="17"/>
            </a:xfrm>
            <a:prstGeom prst="line">
              <a:avLst/>
            </a:prstGeom>
            <a:noFill/>
            <a:ln w="4763" cap="rnd">
              <a:solidFill>
                <a:srgbClr val="000000"/>
              </a:solidFill>
              <a:round/>
              <a:headEnd/>
              <a:tailEnd/>
            </a:ln>
          </p:spPr>
          <p:txBody>
            <a:bodyPr/>
            <a:lstStyle/>
            <a:p>
              <a:endParaRPr lang="fr-FR"/>
            </a:p>
          </p:txBody>
        </p:sp>
        <p:grpSp>
          <p:nvGrpSpPr>
            <p:cNvPr id="28938" name="Group 1166"/>
            <p:cNvGrpSpPr>
              <a:grpSpLocks/>
            </p:cNvGrpSpPr>
            <p:nvPr/>
          </p:nvGrpSpPr>
          <p:grpSpPr bwMode="auto">
            <a:xfrm>
              <a:off x="2201" y="3027"/>
              <a:ext cx="13" cy="13"/>
              <a:chOff x="2201" y="3027"/>
              <a:chExt cx="13" cy="13"/>
            </a:xfrm>
          </p:grpSpPr>
          <p:sp>
            <p:nvSpPr>
              <p:cNvPr id="29020" name="Oval 1167"/>
              <p:cNvSpPr>
                <a:spLocks noChangeArrowheads="1"/>
              </p:cNvSpPr>
              <p:nvPr/>
            </p:nvSpPr>
            <p:spPr bwMode="auto">
              <a:xfrm>
                <a:off x="2201" y="3027"/>
                <a:ext cx="13" cy="13"/>
              </a:xfrm>
              <a:prstGeom prst="ellipse">
                <a:avLst/>
              </a:prstGeom>
              <a:solidFill>
                <a:srgbClr val="00CCFF"/>
              </a:solidFill>
              <a:ln w="0">
                <a:solidFill>
                  <a:srgbClr val="000000"/>
                </a:solidFill>
                <a:round/>
                <a:headEnd/>
                <a:tailEnd/>
              </a:ln>
            </p:spPr>
            <p:txBody>
              <a:bodyPr rot="10800000"/>
              <a:lstStyle/>
              <a:p>
                <a:pPr algn="ctr" latinLnBrk="1"/>
                <a:endParaRPr kumimoji="1" lang="fr-FR" sz="900">
                  <a:latin typeface="Arial Rounded MT Bold"/>
                  <a:ea typeface="굴림"/>
                  <a:cs typeface="굴림"/>
                </a:endParaRPr>
              </a:p>
            </p:txBody>
          </p:sp>
          <p:sp>
            <p:nvSpPr>
              <p:cNvPr id="29021" name="Oval 1168"/>
              <p:cNvSpPr>
                <a:spLocks noChangeArrowheads="1"/>
              </p:cNvSpPr>
              <p:nvPr/>
            </p:nvSpPr>
            <p:spPr bwMode="auto">
              <a:xfrm>
                <a:off x="2201" y="3027"/>
                <a:ext cx="13" cy="13"/>
              </a:xfrm>
              <a:prstGeom prst="ellipse">
                <a:avLst/>
              </a:prstGeom>
              <a:noFill/>
              <a:ln w="4763" cap="rnd">
                <a:solidFill>
                  <a:srgbClr val="000000"/>
                </a:solidFill>
                <a:round/>
                <a:headEnd/>
                <a:tailEnd/>
              </a:ln>
            </p:spPr>
            <p:txBody>
              <a:bodyPr rot="10800000"/>
              <a:lstStyle/>
              <a:p>
                <a:pPr algn="ctr" latinLnBrk="1"/>
                <a:endParaRPr kumimoji="1" lang="fr-FR" sz="900">
                  <a:latin typeface="Arial Rounded MT Bold"/>
                  <a:ea typeface="굴림"/>
                  <a:cs typeface="굴림"/>
                </a:endParaRPr>
              </a:p>
            </p:txBody>
          </p:sp>
        </p:grpSp>
        <p:grpSp>
          <p:nvGrpSpPr>
            <p:cNvPr id="28939" name="Group 1169"/>
            <p:cNvGrpSpPr>
              <a:grpSpLocks/>
            </p:cNvGrpSpPr>
            <p:nvPr/>
          </p:nvGrpSpPr>
          <p:grpSpPr bwMode="auto">
            <a:xfrm>
              <a:off x="2249" y="3043"/>
              <a:ext cx="127" cy="224"/>
              <a:chOff x="2249" y="3043"/>
              <a:chExt cx="127" cy="224"/>
            </a:xfrm>
          </p:grpSpPr>
          <p:sp>
            <p:nvSpPr>
              <p:cNvPr id="29018" name="Freeform 1170"/>
              <p:cNvSpPr>
                <a:spLocks/>
              </p:cNvSpPr>
              <p:nvPr/>
            </p:nvSpPr>
            <p:spPr bwMode="auto">
              <a:xfrm>
                <a:off x="2249" y="3043"/>
                <a:ext cx="127" cy="224"/>
              </a:xfrm>
              <a:custGeom>
                <a:avLst/>
                <a:gdLst>
                  <a:gd name="T0" fmla="*/ 0 w 760"/>
                  <a:gd name="T1" fmla="*/ 0 h 1247"/>
                  <a:gd name="T2" fmla="*/ 0 w 760"/>
                  <a:gd name="T3" fmla="*/ 0 h 1247"/>
                  <a:gd name="T4" fmla="*/ 0 w 760"/>
                  <a:gd name="T5" fmla="*/ 0 h 1247"/>
                  <a:gd name="T6" fmla="*/ 0 w 760"/>
                  <a:gd name="T7" fmla="*/ 0 h 1247"/>
                  <a:gd name="T8" fmla="*/ 0 w 760"/>
                  <a:gd name="T9" fmla="*/ 0 h 1247"/>
                  <a:gd name="T10" fmla="*/ 0 w 760"/>
                  <a:gd name="T11" fmla="*/ 0 h 1247"/>
                  <a:gd name="T12" fmla="*/ 0 w 760"/>
                  <a:gd name="T13" fmla="*/ 0 h 1247"/>
                  <a:gd name="T14" fmla="*/ 0 w 760"/>
                  <a:gd name="T15" fmla="*/ 0 h 1247"/>
                  <a:gd name="T16" fmla="*/ 0 w 760"/>
                  <a:gd name="T17" fmla="*/ 0 h 124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60"/>
                  <a:gd name="T28" fmla="*/ 0 h 1247"/>
                  <a:gd name="T29" fmla="*/ 760 w 760"/>
                  <a:gd name="T30" fmla="*/ 1247 h 124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60" h="1247">
                    <a:moveTo>
                      <a:pt x="126" y="0"/>
                    </a:moveTo>
                    <a:cubicBezTo>
                      <a:pt x="57" y="0"/>
                      <a:pt x="0" y="57"/>
                      <a:pt x="0" y="127"/>
                    </a:cubicBezTo>
                    <a:lnTo>
                      <a:pt x="0" y="1120"/>
                    </a:lnTo>
                    <a:cubicBezTo>
                      <a:pt x="0" y="1190"/>
                      <a:pt x="57" y="1247"/>
                      <a:pt x="126" y="1247"/>
                    </a:cubicBezTo>
                    <a:lnTo>
                      <a:pt x="633" y="1247"/>
                    </a:lnTo>
                    <a:cubicBezTo>
                      <a:pt x="703" y="1247"/>
                      <a:pt x="760" y="1190"/>
                      <a:pt x="760" y="1120"/>
                    </a:cubicBezTo>
                    <a:lnTo>
                      <a:pt x="760" y="127"/>
                    </a:lnTo>
                    <a:cubicBezTo>
                      <a:pt x="760" y="57"/>
                      <a:pt x="703" y="0"/>
                      <a:pt x="633" y="0"/>
                    </a:cubicBezTo>
                    <a:lnTo>
                      <a:pt x="126" y="0"/>
                    </a:lnTo>
                    <a:close/>
                  </a:path>
                </a:pathLst>
              </a:custGeom>
              <a:solidFill>
                <a:srgbClr val="FFFFFF"/>
              </a:solidFill>
              <a:ln w="0">
                <a:solidFill>
                  <a:srgbClr val="000000"/>
                </a:solidFill>
                <a:round/>
                <a:headEnd/>
                <a:tailEnd/>
              </a:ln>
            </p:spPr>
            <p:txBody>
              <a:bodyPr rot="10800000"/>
              <a:lstStyle/>
              <a:p>
                <a:endParaRPr lang="fr-FR"/>
              </a:p>
            </p:txBody>
          </p:sp>
          <p:sp>
            <p:nvSpPr>
              <p:cNvPr id="29019" name="Freeform 1171"/>
              <p:cNvSpPr>
                <a:spLocks/>
              </p:cNvSpPr>
              <p:nvPr/>
            </p:nvSpPr>
            <p:spPr bwMode="auto">
              <a:xfrm>
                <a:off x="2249" y="3043"/>
                <a:ext cx="127" cy="224"/>
              </a:xfrm>
              <a:custGeom>
                <a:avLst/>
                <a:gdLst>
                  <a:gd name="T0" fmla="*/ 0 w 760"/>
                  <a:gd name="T1" fmla="*/ 0 h 1247"/>
                  <a:gd name="T2" fmla="*/ 0 w 760"/>
                  <a:gd name="T3" fmla="*/ 0 h 1247"/>
                  <a:gd name="T4" fmla="*/ 0 w 760"/>
                  <a:gd name="T5" fmla="*/ 0 h 1247"/>
                  <a:gd name="T6" fmla="*/ 0 w 760"/>
                  <a:gd name="T7" fmla="*/ 0 h 1247"/>
                  <a:gd name="T8" fmla="*/ 0 w 760"/>
                  <a:gd name="T9" fmla="*/ 0 h 1247"/>
                  <a:gd name="T10" fmla="*/ 0 w 760"/>
                  <a:gd name="T11" fmla="*/ 0 h 1247"/>
                  <a:gd name="T12" fmla="*/ 0 w 760"/>
                  <a:gd name="T13" fmla="*/ 0 h 1247"/>
                  <a:gd name="T14" fmla="*/ 0 w 760"/>
                  <a:gd name="T15" fmla="*/ 0 h 1247"/>
                  <a:gd name="T16" fmla="*/ 0 w 760"/>
                  <a:gd name="T17" fmla="*/ 0 h 124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60"/>
                  <a:gd name="T28" fmla="*/ 0 h 1247"/>
                  <a:gd name="T29" fmla="*/ 760 w 760"/>
                  <a:gd name="T30" fmla="*/ 1247 h 124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60" h="1247">
                    <a:moveTo>
                      <a:pt x="126" y="0"/>
                    </a:moveTo>
                    <a:cubicBezTo>
                      <a:pt x="57" y="0"/>
                      <a:pt x="0" y="57"/>
                      <a:pt x="0" y="127"/>
                    </a:cubicBezTo>
                    <a:lnTo>
                      <a:pt x="0" y="1120"/>
                    </a:lnTo>
                    <a:cubicBezTo>
                      <a:pt x="0" y="1190"/>
                      <a:pt x="57" y="1247"/>
                      <a:pt x="126" y="1247"/>
                    </a:cubicBezTo>
                    <a:lnTo>
                      <a:pt x="633" y="1247"/>
                    </a:lnTo>
                    <a:cubicBezTo>
                      <a:pt x="703" y="1247"/>
                      <a:pt x="760" y="1190"/>
                      <a:pt x="760" y="1120"/>
                    </a:cubicBezTo>
                    <a:lnTo>
                      <a:pt x="760" y="127"/>
                    </a:lnTo>
                    <a:cubicBezTo>
                      <a:pt x="760" y="57"/>
                      <a:pt x="703" y="0"/>
                      <a:pt x="633" y="0"/>
                    </a:cubicBezTo>
                    <a:lnTo>
                      <a:pt x="126" y="0"/>
                    </a:lnTo>
                    <a:close/>
                  </a:path>
                </a:pathLst>
              </a:custGeom>
              <a:noFill/>
              <a:ln w="4763" cap="rnd">
                <a:solidFill>
                  <a:srgbClr val="000000"/>
                </a:solidFill>
                <a:round/>
                <a:headEnd/>
                <a:tailEnd/>
              </a:ln>
            </p:spPr>
            <p:txBody>
              <a:bodyPr rot="10800000"/>
              <a:lstStyle/>
              <a:p>
                <a:endParaRPr lang="fr-FR"/>
              </a:p>
            </p:txBody>
          </p:sp>
        </p:grpSp>
        <p:grpSp>
          <p:nvGrpSpPr>
            <p:cNvPr id="28940" name="Group 1172"/>
            <p:cNvGrpSpPr>
              <a:grpSpLocks/>
            </p:cNvGrpSpPr>
            <p:nvPr/>
          </p:nvGrpSpPr>
          <p:grpSpPr bwMode="auto">
            <a:xfrm>
              <a:off x="2234" y="3008"/>
              <a:ext cx="7" cy="285"/>
              <a:chOff x="2234" y="3008"/>
              <a:chExt cx="7" cy="285"/>
            </a:xfrm>
          </p:grpSpPr>
          <p:sp>
            <p:nvSpPr>
              <p:cNvPr id="29016" name="Rectangle 1173"/>
              <p:cNvSpPr>
                <a:spLocks noChangeArrowheads="1"/>
              </p:cNvSpPr>
              <p:nvPr/>
            </p:nvSpPr>
            <p:spPr bwMode="auto">
              <a:xfrm>
                <a:off x="2234" y="3008"/>
                <a:ext cx="7" cy="285"/>
              </a:xfrm>
              <a:prstGeom prst="rect">
                <a:avLst/>
              </a:prstGeom>
              <a:solidFill>
                <a:srgbClr val="C0C0C0"/>
              </a:solidFill>
              <a:ln w="9525">
                <a:noFill/>
                <a:miter lim="800000"/>
                <a:headEnd/>
                <a:tailEnd/>
              </a:ln>
            </p:spPr>
            <p:txBody>
              <a:bodyPr rot="10800000"/>
              <a:lstStyle/>
              <a:p>
                <a:pPr algn="ctr" latinLnBrk="1"/>
                <a:endParaRPr kumimoji="1" lang="fr-FR" sz="900">
                  <a:latin typeface="Arial Rounded MT Bold"/>
                  <a:ea typeface="굴림"/>
                  <a:cs typeface="굴림"/>
                </a:endParaRPr>
              </a:p>
            </p:txBody>
          </p:sp>
          <p:sp>
            <p:nvSpPr>
              <p:cNvPr id="29017" name="Rectangle 1174"/>
              <p:cNvSpPr>
                <a:spLocks noChangeArrowheads="1"/>
              </p:cNvSpPr>
              <p:nvPr/>
            </p:nvSpPr>
            <p:spPr bwMode="auto">
              <a:xfrm>
                <a:off x="2234" y="3008"/>
                <a:ext cx="7" cy="285"/>
              </a:xfrm>
              <a:prstGeom prst="rect">
                <a:avLst/>
              </a:prstGeom>
              <a:noFill/>
              <a:ln w="4763" cap="rnd">
                <a:solidFill>
                  <a:srgbClr val="000000"/>
                </a:solidFill>
                <a:miter lim="800000"/>
                <a:headEnd/>
                <a:tailEnd/>
              </a:ln>
            </p:spPr>
            <p:txBody>
              <a:bodyPr rot="10800000"/>
              <a:lstStyle/>
              <a:p>
                <a:pPr algn="ctr" latinLnBrk="1"/>
                <a:endParaRPr kumimoji="1" lang="fr-FR" sz="900">
                  <a:latin typeface="Arial Rounded MT Bold"/>
                  <a:ea typeface="굴림"/>
                  <a:cs typeface="굴림"/>
                </a:endParaRPr>
              </a:p>
            </p:txBody>
          </p:sp>
        </p:grpSp>
        <p:grpSp>
          <p:nvGrpSpPr>
            <p:cNvPr id="28941" name="Group 1175"/>
            <p:cNvGrpSpPr>
              <a:grpSpLocks/>
            </p:cNvGrpSpPr>
            <p:nvPr/>
          </p:nvGrpSpPr>
          <p:grpSpPr bwMode="auto">
            <a:xfrm>
              <a:off x="2226" y="3293"/>
              <a:ext cx="23" cy="34"/>
              <a:chOff x="2226" y="3293"/>
              <a:chExt cx="23" cy="34"/>
            </a:xfrm>
          </p:grpSpPr>
          <p:sp>
            <p:nvSpPr>
              <p:cNvPr id="29014" name="Rectangle 1176"/>
              <p:cNvSpPr>
                <a:spLocks noChangeArrowheads="1"/>
              </p:cNvSpPr>
              <p:nvPr/>
            </p:nvSpPr>
            <p:spPr bwMode="auto">
              <a:xfrm>
                <a:off x="2226" y="3293"/>
                <a:ext cx="23" cy="34"/>
              </a:xfrm>
              <a:prstGeom prst="rect">
                <a:avLst/>
              </a:prstGeom>
              <a:solidFill>
                <a:srgbClr val="C0C0C0"/>
              </a:solidFill>
              <a:ln w="9525">
                <a:noFill/>
                <a:miter lim="800000"/>
                <a:headEnd/>
                <a:tailEnd/>
              </a:ln>
            </p:spPr>
            <p:txBody>
              <a:bodyPr rot="10800000"/>
              <a:lstStyle/>
              <a:p>
                <a:pPr algn="ctr" latinLnBrk="1"/>
                <a:endParaRPr kumimoji="1" lang="fr-FR" sz="900">
                  <a:latin typeface="Arial Rounded MT Bold"/>
                  <a:ea typeface="굴림"/>
                  <a:cs typeface="굴림"/>
                </a:endParaRPr>
              </a:p>
            </p:txBody>
          </p:sp>
          <p:sp>
            <p:nvSpPr>
              <p:cNvPr id="29015" name="Rectangle 1177"/>
              <p:cNvSpPr>
                <a:spLocks noChangeArrowheads="1"/>
              </p:cNvSpPr>
              <p:nvPr/>
            </p:nvSpPr>
            <p:spPr bwMode="auto">
              <a:xfrm>
                <a:off x="2226" y="3293"/>
                <a:ext cx="23" cy="34"/>
              </a:xfrm>
              <a:prstGeom prst="rect">
                <a:avLst/>
              </a:prstGeom>
              <a:noFill/>
              <a:ln w="4763" cap="rnd">
                <a:solidFill>
                  <a:srgbClr val="000000"/>
                </a:solidFill>
                <a:miter lim="800000"/>
                <a:headEnd/>
                <a:tailEnd/>
              </a:ln>
            </p:spPr>
            <p:txBody>
              <a:bodyPr rot="10800000"/>
              <a:lstStyle/>
              <a:p>
                <a:pPr algn="ctr" latinLnBrk="1"/>
                <a:endParaRPr kumimoji="1" lang="fr-FR" sz="900">
                  <a:latin typeface="Arial Rounded MT Bold"/>
                  <a:ea typeface="굴림"/>
                  <a:cs typeface="굴림"/>
                </a:endParaRPr>
              </a:p>
            </p:txBody>
          </p:sp>
        </p:grpSp>
        <p:grpSp>
          <p:nvGrpSpPr>
            <p:cNvPr id="28942" name="Group 1178"/>
            <p:cNvGrpSpPr>
              <a:grpSpLocks/>
            </p:cNvGrpSpPr>
            <p:nvPr/>
          </p:nvGrpSpPr>
          <p:grpSpPr bwMode="auto">
            <a:xfrm>
              <a:off x="2226" y="2974"/>
              <a:ext cx="23" cy="34"/>
              <a:chOff x="2226" y="2974"/>
              <a:chExt cx="23" cy="34"/>
            </a:xfrm>
          </p:grpSpPr>
          <p:sp>
            <p:nvSpPr>
              <p:cNvPr id="29012" name="Rectangle 1179"/>
              <p:cNvSpPr>
                <a:spLocks noChangeArrowheads="1"/>
              </p:cNvSpPr>
              <p:nvPr/>
            </p:nvSpPr>
            <p:spPr bwMode="auto">
              <a:xfrm>
                <a:off x="2226" y="2974"/>
                <a:ext cx="23" cy="34"/>
              </a:xfrm>
              <a:prstGeom prst="rect">
                <a:avLst/>
              </a:prstGeom>
              <a:solidFill>
                <a:srgbClr val="C0C0C0"/>
              </a:solidFill>
              <a:ln w="9525">
                <a:noFill/>
                <a:miter lim="800000"/>
                <a:headEnd/>
                <a:tailEnd/>
              </a:ln>
            </p:spPr>
            <p:txBody>
              <a:bodyPr rot="10800000"/>
              <a:lstStyle/>
              <a:p>
                <a:pPr algn="ctr" latinLnBrk="1"/>
                <a:endParaRPr kumimoji="1" lang="fr-FR" sz="900">
                  <a:latin typeface="Arial Rounded MT Bold"/>
                  <a:ea typeface="굴림"/>
                  <a:cs typeface="굴림"/>
                </a:endParaRPr>
              </a:p>
            </p:txBody>
          </p:sp>
          <p:sp>
            <p:nvSpPr>
              <p:cNvPr id="29013" name="Rectangle 1180"/>
              <p:cNvSpPr>
                <a:spLocks noChangeArrowheads="1"/>
              </p:cNvSpPr>
              <p:nvPr/>
            </p:nvSpPr>
            <p:spPr bwMode="auto">
              <a:xfrm>
                <a:off x="2226" y="2974"/>
                <a:ext cx="23" cy="34"/>
              </a:xfrm>
              <a:prstGeom prst="rect">
                <a:avLst/>
              </a:prstGeom>
              <a:noFill/>
              <a:ln w="4763" cap="rnd">
                <a:solidFill>
                  <a:srgbClr val="000000"/>
                </a:solidFill>
                <a:miter lim="800000"/>
                <a:headEnd/>
                <a:tailEnd/>
              </a:ln>
            </p:spPr>
            <p:txBody>
              <a:bodyPr rot="10800000"/>
              <a:lstStyle/>
              <a:p>
                <a:pPr algn="ctr" latinLnBrk="1"/>
                <a:endParaRPr kumimoji="1" lang="fr-FR" sz="900">
                  <a:latin typeface="Arial Rounded MT Bold"/>
                  <a:ea typeface="굴림"/>
                  <a:cs typeface="굴림"/>
                </a:endParaRPr>
              </a:p>
            </p:txBody>
          </p:sp>
        </p:grpSp>
        <p:grpSp>
          <p:nvGrpSpPr>
            <p:cNvPr id="28943" name="Group 1181"/>
            <p:cNvGrpSpPr>
              <a:grpSpLocks/>
            </p:cNvGrpSpPr>
            <p:nvPr/>
          </p:nvGrpSpPr>
          <p:grpSpPr bwMode="auto">
            <a:xfrm>
              <a:off x="2234" y="2982"/>
              <a:ext cx="7" cy="9"/>
              <a:chOff x="2234" y="2982"/>
              <a:chExt cx="7" cy="9"/>
            </a:xfrm>
          </p:grpSpPr>
          <p:sp>
            <p:nvSpPr>
              <p:cNvPr id="29010" name="Oval 1182"/>
              <p:cNvSpPr>
                <a:spLocks noChangeArrowheads="1"/>
              </p:cNvSpPr>
              <p:nvPr/>
            </p:nvSpPr>
            <p:spPr bwMode="auto">
              <a:xfrm>
                <a:off x="2234" y="2982"/>
                <a:ext cx="7" cy="9"/>
              </a:xfrm>
              <a:prstGeom prst="ellipse">
                <a:avLst/>
              </a:prstGeom>
              <a:solidFill>
                <a:srgbClr val="FFFFFF"/>
              </a:solidFill>
              <a:ln w="0">
                <a:solidFill>
                  <a:srgbClr val="000000"/>
                </a:solidFill>
                <a:round/>
                <a:headEnd/>
                <a:tailEnd/>
              </a:ln>
            </p:spPr>
            <p:txBody>
              <a:bodyPr rot="10800000"/>
              <a:lstStyle/>
              <a:p>
                <a:pPr algn="ctr" latinLnBrk="1"/>
                <a:endParaRPr kumimoji="1" lang="fr-FR" sz="900">
                  <a:latin typeface="Arial Rounded MT Bold"/>
                  <a:ea typeface="굴림"/>
                  <a:cs typeface="굴림"/>
                </a:endParaRPr>
              </a:p>
            </p:txBody>
          </p:sp>
          <p:sp>
            <p:nvSpPr>
              <p:cNvPr id="29011" name="Oval 1183"/>
              <p:cNvSpPr>
                <a:spLocks noChangeArrowheads="1"/>
              </p:cNvSpPr>
              <p:nvPr/>
            </p:nvSpPr>
            <p:spPr bwMode="auto">
              <a:xfrm>
                <a:off x="2234" y="2982"/>
                <a:ext cx="7" cy="9"/>
              </a:xfrm>
              <a:prstGeom prst="ellipse">
                <a:avLst/>
              </a:prstGeom>
              <a:noFill/>
              <a:ln w="4763" cap="rnd">
                <a:solidFill>
                  <a:srgbClr val="000000"/>
                </a:solidFill>
                <a:round/>
                <a:headEnd/>
                <a:tailEnd/>
              </a:ln>
            </p:spPr>
            <p:txBody>
              <a:bodyPr rot="10800000"/>
              <a:lstStyle/>
              <a:p>
                <a:pPr algn="ctr" latinLnBrk="1"/>
                <a:endParaRPr kumimoji="1" lang="fr-FR" sz="900">
                  <a:latin typeface="Arial Rounded MT Bold"/>
                  <a:ea typeface="굴림"/>
                  <a:cs typeface="굴림"/>
                </a:endParaRPr>
              </a:p>
            </p:txBody>
          </p:sp>
        </p:grpSp>
        <p:grpSp>
          <p:nvGrpSpPr>
            <p:cNvPr id="28944" name="Group 1184"/>
            <p:cNvGrpSpPr>
              <a:grpSpLocks/>
            </p:cNvGrpSpPr>
            <p:nvPr/>
          </p:nvGrpSpPr>
          <p:grpSpPr bwMode="auto">
            <a:xfrm>
              <a:off x="2234" y="3310"/>
              <a:ext cx="7" cy="9"/>
              <a:chOff x="2234" y="3310"/>
              <a:chExt cx="7" cy="9"/>
            </a:xfrm>
          </p:grpSpPr>
          <p:sp>
            <p:nvSpPr>
              <p:cNvPr id="29008" name="Oval 1185"/>
              <p:cNvSpPr>
                <a:spLocks noChangeArrowheads="1"/>
              </p:cNvSpPr>
              <p:nvPr/>
            </p:nvSpPr>
            <p:spPr bwMode="auto">
              <a:xfrm>
                <a:off x="2234" y="3310"/>
                <a:ext cx="7" cy="9"/>
              </a:xfrm>
              <a:prstGeom prst="ellipse">
                <a:avLst/>
              </a:prstGeom>
              <a:solidFill>
                <a:srgbClr val="FFFFFF"/>
              </a:solidFill>
              <a:ln w="0">
                <a:solidFill>
                  <a:srgbClr val="000000"/>
                </a:solidFill>
                <a:round/>
                <a:headEnd/>
                <a:tailEnd/>
              </a:ln>
            </p:spPr>
            <p:txBody>
              <a:bodyPr rot="10800000"/>
              <a:lstStyle/>
              <a:p>
                <a:pPr algn="ctr" latinLnBrk="1"/>
                <a:endParaRPr kumimoji="1" lang="fr-FR" sz="900">
                  <a:latin typeface="Arial Rounded MT Bold"/>
                  <a:ea typeface="굴림"/>
                  <a:cs typeface="굴림"/>
                </a:endParaRPr>
              </a:p>
            </p:txBody>
          </p:sp>
          <p:sp>
            <p:nvSpPr>
              <p:cNvPr id="29009" name="Oval 1186"/>
              <p:cNvSpPr>
                <a:spLocks noChangeArrowheads="1"/>
              </p:cNvSpPr>
              <p:nvPr/>
            </p:nvSpPr>
            <p:spPr bwMode="auto">
              <a:xfrm>
                <a:off x="2234" y="3310"/>
                <a:ext cx="7" cy="9"/>
              </a:xfrm>
              <a:prstGeom prst="ellipse">
                <a:avLst/>
              </a:prstGeom>
              <a:noFill/>
              <a:ln w="4763" cap="rnd">
                <a:solidFill>
                  <a:srgbClr val="000000"/>
                </a:solidFill>
                <a:round/>
                <a:headEnd/>
                <a:tailEnd/>
              </a:ln>
            </p:spPr>
            <p:txBody>
              <a:bodyPr rot="10800000"/>
              <a:lstStyle/>
              <a:p>
                <a:pPr algn="ctr" latinLnBrk="1"/>
                <a:endParaRPr kumimoji="1" lang="fr-FR" sz="900">
                  <a:latin typeface="Arial Rounded MT Bold"/>
                  <a:ea typeface="굴림"/>
                  <a:cs typeface="굴림"/>
                </a:endParaRPr>
              </a:p>
            </p:txBody>
          </p:sp>
        </p:grpSp>
        <p:grpSp>
          <p:nvGrpSpPr>
            <p:cNvPr id="28945" name="Group 1187"/>
            <p:cNvGrpSpPr>
              <a:grpSpLocks/>
            </p:cNvGrpSpPr>
            <p:nvPr/>
          </p:nvGrpSpPr>
          <p:grpSpPr bwMode="auto">
            <a:xfrm>
              <a:off x="2174" y="3077"/>
              <a:ext cx="112" cy="26"/>
              <a:chOff x="2174" y="3077"/>
              <a:chExt cx="112" cy="26"/>
            </a:xfrm>
          </p:grpSpPr>
          <p:sp>
            <p:nvSpPr>
              <p:cNvPr id="29006" name="Rectangle 1188"/>
              <p:cNvSpPr>
                <a:spLocks noChangeArrowheads="1"/>
              </p:cNvSpPr>
              <p:nvPr/>
            </p:nvSpPr>
            <p:spPr bwMode="auto">
              <a:xfrm>
                <a:off x="2174" y="3077"/>
                <a:ext cx="112" cy="26"/>
              </a:xfrm>
              <a:prstGeom prst="rect">
                <a:avLst/>
              </a:prstGeom>
              <a:solidFill>
                <a:srgbClr val="BBE0E3"/>
              </a:solidFill>
              <a:ln w="9525">
                <a:noFill/>
                <a:miter lim="800000"/>
                <a:headEnd/>
                <a:tailEnd/>
              </a:ln>
            </p:spPr>
            <p:txBody>
              <a:bodyPr rot="10800000"/>
              <a:lstStyle/>
              <a:p>
                <a:pPr algn="ctr" latinLnBrk="1"/>
                <a:endParaRPr kumimoji="1" lang="fr-FR" sz="900">
                  <a:latin typeface="Arial Rounded MT Bold"/>
                  <a:ea typeface="굴림"/>
                  <a:cs typeface="굴림"/>
                </a:endParaRPr>
              </a:p>
            </p:txBody>
          </p:sp>
          <p:sp>
            <p:nvSpPr>
              <p:cNvPr id="29007" name="Rectangle 1189"/>
              <p:cNvSpPr>
                <a:spLocks noChangeArrowheads="1"/>
              </p:cNvSpPr>
              <p:nvPr/>
            </p:nvSpPr>
            <p:spPr bwMode="auto">
              <a:xfrm>
                <a:off x="2174" y="3077"/>
                <a:ext cx="112" cy="26"/>
              </a:xfrm>
              <a:prstGeom prst="rect">
                <a:avLst/>
              </a:prstGeom>
              <a:noFill/>
              <a:ln w="4763" cap="rnd">
                <a:solidFill>
                  <a:srgbClr val="000000"/>
                </a:solidFill>
                <a:miter lim="800000"/>
                <a:headEnd/>
                <a:tailEnd/>
              </a:ln>
            </p:spPr>
            <p:txBody>
              <a:bodyPr rot="10800000"/>
              <a:lstStyle/>
              <a:p>
                <a:pPr algn="ctr" latinLnBrk="1"/>
                <a:endParaRPr kumimoji="1" lang="fr-FR" sz="900">
                  <a:latin typeface="Arial Rounded MT Bold"/>
                  <a:ea typeface="굴림"/>
                  <a:cs typeface="굴림"/>
                </a:endParaRPr>
              </a:p>
            </p:txBody>
          </p:sp>
        </p:grpSp>
        <p:grpSp>
          <p:nvGrpSpPr>
            <p:cNvPr id="28946" name="Group 1190"/>
            <p:cNvGrpSpPr>
              <a:grpSpLocks/>
            </p:cNvGrpSpPr>
            <p:nvPr/>
          </p:nvGrpSpPr>
          <p:grpSpPr bwMode="auto">
            <a:xfrm>
              <a:off x="2174" y="3198"/>
              <a:ext cx="112" cy="26"/>
              <a:chOff x="2174" y="3198"/>
              <a:chExt cx="112" cy="26"/>
            </a:xfrm>
          </p:grpSpPr>
          <p:sp>
            <p:nvSpPr>
              <p:cNvPr id="29004" name="Rectangle 1191"/>
              <p:cNvSpPr>
                <a:spLocks noChangeArrowheads="1"/>
              </p:cNvSpPr>
              <p:nvPr/>
            </p:nvSpPr>
            <p:spPr bwMode="auto">
              <a:xfrm>
                <a:off x="2174" y="3198"/>
                <a:ext cx="112" cy="26"/>
              </a:xfrm>
              <a:prstGeom prst="rect">
                <a:avLst/>
              </a:prstGeom>
              <a:solidFill>
                <a:srgbClr val="BBE0E3"/>
              </a:solidFill>
              <a:ln w="9525">
                <a:noFill/>
                <a:miter lim="800000"/>
                <a:headEnd/>
                <a:tailEnd/>
              </a:ln>
            </p:spPr>
            <p:txBody>
              <a:bodyPr rot="10800000"/>
              <a:lstStyle/>
              <a:p>
                <a:pPr algn="ctr" latinLnBrk="1"/>
                <a:endParaRPr kumimoji="1" lang="fr-FR" sz="900">
                  <a:latin typeface="Arial Rounded MT Bold"/>
                  <a:ea typeface="굴림"/>
                  <a:cs typeface="굴림"/>
                </a:endParaRPr>
              </a:p>
            </p:txBody>
          </p:sp>
          <p:sp>
            <p:nvSpPr>
              <p:cNvPr id="29005" name="Rectangle 1192"/>
              <p:cNvSpPr>
                <a:spLocks noChangeArrowheads="1"/>
              </p:cNvSpPr>
              <p:nvPr/>
            </p:nvSpPr>
            <p:spPr bwMode="auto">
              <a:xfrm>
                <a:off x="2174" y="3198"/>
                <a:ext cx="112" cy="26"/>
              </a:xfrm>
              <a:prstGeom prst="rect">
                <a:avLst/>
              </a:prstGeom>
              <a:noFill/>
              <a:ln w="4763" cap="rnd">
                <a:solidFill>
                  <a:srgbClr val="000000"/>
                </a:solidFill>
                <a:miter lim="800000"/>
                <a:headEnd/>
                <a:tailEnd/>
              </a:ln>
            </p:spPr>
            <p:txBody>
              <a:bodyPr rot="10800000"/>
              <a:lstStyle/>
              <a:p>
                <a:pPr algn="ctr" latinLnBrk="1"/>
                <a:endParaRPr kumimoji="1" lang="fr-FR" sz="900">
                  <a:latin typeface="Arial Rounded MT Bold"/>
                  <a:ea typeface="굴림"/>
                  <a:cs typeface="굴림"/>
                </a:endParaRPr>
              </a:p>
            </p:txBody>
          </p:sp>
        </p:grpSp>
        <p:grpSp>
          <p:nvGrpSpPr>
            <p:cNvPr id="28947" name="Group 1193"/>
            <p:cNvGrpSpPr>
              <a:grpSpLocks/>
            </p:cNvGrpSpPr>
            <p:nvPr/>
          </p:nvGrpSpPr>
          <p:grpSpPr bwMode="auto">
            <a:xfrm>
              <a:off x="2263" y="3086"/>
              <a:ext cx="8" cy="8"/>
              <a:chOff x="2263" y="3086"/>
              <a:chExt cx="8" cy="8"/>
            </a:xfrm>
          </p:grpSpPr>
          <p:sp>
            <p:nvSpPr>
              <p:cNvPr id="29002" name="Freeform 1194"/>
              <p:cNvSpPr>
                <a:spLocks/>
              </p:cNvSpPr>
              <p:nvPr/>
            </p:nvSpPr>
            <p:spPr bwMode="auto">
              <a:xfrm>
                <a:off x="2263" y="3086"/>
                <a:ext cx="8" cy="8"/>
              </a:xfrm>
              <a:custGeom>
                <a:avLst/>
                <a:gdLst>
                  <a:gd name="T0" fmla="*/ 2 w 8"/>
                  <a:gd name="T1" fmla="*/ 0 h 8"/>
                  <a:gd name="T2" fmla="*/ 0 w 8"/>
                  <a:gd name="T3" fmla="*/ 4 h 8"/>
                  <a:gd name="T4" fmla="*/ 2 w 8"/>
                  <a:gd name="T5" fmla="*/ 8 h 8"/>
                  <a:gd name="T6" fmla="*/ 6 w 8"/>
                  <a:gd name="T7" fmla="*/ 8 h 8"/>
                  <a:gd name="T8" fmla="*/ 8 w 8"/>
                  <a:gd name="T9" fmla="*/ 4 h 8"/>
                  <a:gd name="T10" fmla="*/ 6 w 8"/>
                  <a:gd name="T11" fmla="*/ 0 h 8"/>
                  <a:gd name="T12" fmla="*/ 2 w 8"/>
                  <a:gd name="T13" fmla="*/ 0 h 8"/>
                  <a:gd name="T14" fmla="*/ 0 60000 65536"/>
                  <a:gd name="T15" fmla="*/ 0 60000 65536"/>
                  <a:gd name="T16" fmla="*/ 0 60000 65536"/>
                  <a:gd name="T17" fmla="*/ 0 60000 65536"/>
                  <a:gd name="T18" fmla="*/ 0 60000 65536"/>
                  <a:gd name="T19" fmla="*/ 0 60000 65536"/>
                  <a:gd name="T20" fmla="*/ 0 60000 65536"/>
                  <a:gd name="T21" fmla="*/ 0 w 8"/>
                  <a:gd name="T22" fmla="*/ 0 h 8"/>
                  <a:gd name="T23" fmla="*/ 8 w 8"/>
                  <a:gd name="T24" fmla="*/ 8 h 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8">
                    <a:moveTo>
                      <a:pt x="2" y="0"/>
                    </a:moveTo>
                    <a:lnTo>
                      <a:pt x="0" y="4"/>
                    </a:lnTo>
                    <a:lnTo>
                      <a:pt x="2" y="8"/>
                    </a:lnTo>
                    <a:lnTo>
                      <a:pt x="6" y="8"/>
                    </a:lnTo>
                    <a:lnTo>
                      <a:pt x="8" y="4"/>
                    </a:lnTo>
                    <a:lnTo>
                      <a:pt x="6" y="0"/>
                    </a:lnTo>
                    <a:lnTo>
                      <a:pt x="2" y="0"/>
                    </a:lnTo>
                    <a:close/>
                  </a:path>
                </a:pathLst>
              </a:custGeom>
              <a:solidFill>
                <a:srgbClr val="808080"/>
              </a:solidFill>
              <a:ln w="9525">
                <a:noFill/>
                <a:round/>
                <a:headEnd/>
                <a:tailEnd/>
              </a:ln>
            </p:spPr>
            <p:txBody>
              <a:bodyPr rot="10800000"/>
              <a:lstStyle/>
              <a:p>
                <a:endParaRPr lang="fr-FR"/>
              </a:p>
            </p:txBody>
          </p:sp>
          <p:sp>
            <p:nvSpPr>
              <p:cNvPr id="29003" name="Freeform 1195"/>
              <p:cNvSpPr>
                <a:spLocks/>
              </p:cNvSpPr>
              <p:nvPr/>
            </p:nvSpPr>
            <p:spPr bwMode="auto">
              <a:xfrm>
                <a:off x="2263" y="3086"/>
                <a:ext cx="8" cy="8"/>
              </a:xfrm>
              <a:custGeom>
                <a:avLst/>
                <a:gdLst>
                  <a:gd name="T0" fmla="*/ 2 w 8"/>
                  <a:gd name="T1" fmla="*/ 0 h 8"/>
                  <a:gd name="T2" fmla="*/ 0 w 8"/>
                  <a:gd name="T3" fmla="*/ 4 h 8"/>
                  <a:gd name="T4" fmla="*/ 2 w 8"/>
                  <a:gd name="T5" fmla="*/ 8 h 8"/>
                  <a:gd name="T6" fmla="*/ 6 w 8"/>
                  <a:gd name="T7" fmla="*/ 8 h 8"/>
                  <a:gd name="T8" fmla="*/ 8 w 8"/>
                  <a:gd name="T9" fmla="*/ 4 h 8"/>
                  <a:gd name="T10" fmla="*/ 6 w 8"/>
                  <a:gd name="T11" fmla="*/ 0 h 8"/>
                  <a:gd name="T12" fmla="*/ 2 w 8"/>
                  <a:gd name="T13" fmla="*/ 0 h 8"/>
                  <a:gd name="T14" fmla="*/ 0 60000 65536"/>
                  <a:gd name="T15" fmla="*/ 0 60000 65536"/>
                  <a:gd name="T16" fmla="*/ 0 60000 65536"/>
                  <a:gd name="T17" fmla="*/ 0 60000 65536"/>
                  <a:gd name="T18" fmla="*/ 0 60000 65536"/>
                  <a:gd name="T19" fmla="*/ 0 60000 65536"/>
                  <a:gd name="T20" fmla="*/ 0 60000 65536"/>
                  <a:gd name="T21" fmla="*/ 0 w 8"/>
                  <a:gd name="T22" fmla="*/ 0 h 8"/>
                  <a:gd name="T23" fmla="*/ 8 w 8"/>
                  <a:gd name="T24" fmla="*/ 8 h 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8">
                    <a:moveTo>
                      <a:pt x="2" y="0"/>
                    </a:moveTo>
                    <a:lnTo>
                      <a:pt x="0" y="4"/>
                    </a:lnTo>
                    <a:lnTo>
                      <a:pt x="2" y="8"/>
                    </a:lnTo>
                    <a:lnTo>
                      <a:pt x="6" y="8"/>
                    </a:lnTo>
                    <a:lnTo>
                      <a:pt x="8" y="4"/>
                    </a:lnTo>
                    <a:lnTo>
                      <a:pt x="6" y="0"/>
                    </a:lnTo>
                    <a:lnTo>
                      <a:pt x="2" y="0"/>
                    </a:lnTo>
                    <a:close/>
                  </a:path>
                </a:pathLst>
              </a:custGeom>
              <a:noFill/>
              <a:ln w="4763" cap="rnd">
                <a:solidFill>
                  <a:srgbClr val="000000"/>
                </a:solidFill>
                <a:round/>
                <a:headEnd/>
                <a:tailEnd/>
              </a:ln>
            </p:spPr>
            <p:txBody>
              <a:bodyPr rot="10800000"/>
              <a:lstStyle/>
              <a:p>
                <a:endParaRPr lang="fr-FR"/>
              </a:p>
            </p:txBody>
          </p:sp>
        </p:grpSp>
        <p:grpSp>
          <p:nvGrpSpPr>
            <p:cNvPr id="28948" name="Group 1196"/>
            <p:cNvGrpSpPr>
              <a:grpSpLocks/>
            </p:cNvGrpSpPr>
            <p:nvPr/>
          </p:nvGrpSpPr>
          <p:grpSpPr bwMode="auto">
            <a:xfrm>
              <a:off x="2263" y="3207"/>
              <a:ext cx="8" cy="8"/>
              <a:chOff x="2263" y="3207"/>
              <a:chExt cx="8" cy="8"/>
            </a:xfrm>
          </p:grpSpPr>
          <p:sp>
            <p:nvSpPr>
              <p:cNvPr id="29000" name="Freeform 1197"/>
              <p:cNvSpPr>
                <a:spLocks/>
              </p:cNvSpPr>
              <p:nvPr/>
            </p:nvSpPr>
            <p:spPr bwMode="auto">
              <a:xfrm>
                <a:off x="2263" y="3207"/>
                <a:ext cx="8" cy="8"/>
              </a:xfrm>
              <a:custGeom>
                <a:avLst/>
                <a:gdLst>
                  <a:gd name="T0" fmla="*/ 2 w 8"/>
                  <a:gd name="T1" fmla="*/ 0 h 8"/>
                  <a:gd name="T2" fmla="*/ 0 w 8"/>
                  <a:gd name="T3" fmla="*/ 4 h 8"/>
                  <a:gd name="T4" fmla="*/ 2 w 8"/>
                  <a:gd name="T5" fmla="*/ 8 h 8"/>
                  <a:gd name="T6" fmla="*/ 6 w 8"/>
                  <a:gd name="T7" fmla="*/ 8 h 8"/>
                  <a:gd name="T8" fmla="*/ 8 w 8"/>
                  <a:gd name="T9" fmla="*/ 4 h 8"/>
                  <a:gd name="T10" fmla="*/ 6 w 8"/>
                  <a:gd name="T11" fmla="*/ 0 h 8"/>
                  <a:gd name="T12" fmla="*/ 2 w 8"/>
                  <a:gd name="T13" fmla="*/ 0 h 8"/>
                  <a:gd name="T14" fmla="*/ 0 60000 65536"/>
                  <a:gd name="T15" fmla="*/ 0 60000 65536"/>
                  <a:gd name="T16" fmla="*/ 0 60000 65536"/>
                  <a:gd name="T17" fmla="*/ 0 60000 65536"/>
                  <a:gd name="T18" fmla="*/ 0 60000 65536"/>
                  <a:gd name="T19" fmla="*/ 0 60000 65536"/>
                  <a:gd name="T20" fmla="*/ 0 60000 65536"/>
                  <a:gd name="T21" fmla="*/ 0 w 8"/>
                  <a:gd name="T22" fmla="*/ 0 h 8"/>
                  <a:gd name="T23" fmla="*/ 8 w 8"/>
                  <a:gd name="T24" fmla="*/ 8 h 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8">
                    <a:moveTo>
                      <a:pt x="2" y="0"/>
                    </a:moveTo>
                    <a:lnTo>
                      <a:pt x="0" y="4"/>
                    </a:lnTo>
                    <a:lnTo>
                      <a:pt x="2" y="8"/>
                    </a:lnTo>
                    <a:lnTo>
                      <a:pt x="6" y="8"/>
                    </a:lnTo>
                    <a:lnTo>
                      <a:pt x="8" y="4"/>
                    </a:lnTo>
                    <a:lnTo>
                      <a:pt x="6" y="0"/>
                    </a:lnTo>
                    <a:lnTo>
                      <a:pt x="2" y="0"/>
                    </a:lnTo>
                    <a:close/>
                  </a:path>
                </a:pathLst>
              </a:custGeom>
              <a:solidFill>
                <a:srgbClr val="808080"/>
              </a:solidFill>
              <a:ln w="9525">
                <a:noFill/>
                <a:round/>
                <a:headEnd/>
                <a:tailEnd/>
              </a:ln>
            </p:spPr>
            <p:txBody>
              <a:bodyPr rot="10800000"/>
              <a:lstStyle/>
              <a:p>
                <a:endParaRPr lang="fr-FR"/>
              </a:p>
            </p:txBody>
          </p:sp>
          <p:sp>
            <p:nvSpPr>
              <p:cNvPr id="29001" name="Freeform 1198"/>
              <p:cNvSpPr>
                <a:spLocks/>
              </p:cNvSpPr>
              <p:nvPr/>
            </p:nvSpPr>
            <p:spPr bwMode="auto">
              <a:xfrm>
                <a:off x="2263" y="3207"/>
                <a:ext cx="8" cy="8"/>
              </a:xfrm>
              <a:custGeom>
                <a:avLst/>
                <a:gdLst>
                  <a:gd name="T0" fmla="*/ 2 w 8"/>
                  <a:gd name="T1" fmla="*/ 0 h 8"/>
                  <a:gd name="T2" fmla="*/ 0 w 8"/>
                  <a:gd name="T3" fmla="*/ 4 h 8"/>
                  <a:gd name="T4" fmla="*/ 2 w 8"/>
                  <a:gd name="T5" fmla="*/ 8 h 8"/>
                  <a:gd name="T6" fmla="*/ 6 w 8"/>
                  <a:gd name="T7" fmla="*/ 8 h 8"/>
                  <a:gd name="T8" fmla="*/ 8 w 8"/>
                  <a:gd name="T9" fmla="*/ 4 h 8"/>
                  <a:gd name="T10" fmla="*/ 6 w 8"/>
                  <a:gd name="T11" fmla="*/ 0 h 8"/>
                  <a:gd name="T12" fmla="*/ 2 w 8"/>
                  <a:gd name="T13" fmla="*/ 0 h 8"/>
                  <a:gd name="T14" fmla="*/ 0 60000 65536"/>
                  <a:gd name="T15" fmla="*/ 0 60000 65536"/>
                  <a:gd name="T16" fmla="*/ 0 60000 65536"/>
                  <a:gd name="T17" fmla="*/ 0 60000 65536"/>
                  <a:gd name="T18" fmla="*/ 0 60000 65536"/>
                  <a:gd name="T19" fmla="*/ 0 60000 65536"/>
                  <a:gd name="T20" fmla="*/ 0 60000 65536"/>
                  <a:gd name="T21" fmla="*/ 0 w 8"/>
                  <a:gd name="T22" fmla="*/ 0 h 8"/>
                  <a:gd name="T23" fmla="*/ 8 w 8"/>
                  <a:gd name="T24" fmla="*/ 8 h 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8">
                    <a:moveTo>
                      <a:pt x="2" y="0"/>
                    </a:moveTo>
                    <a:lnTo>
                      <a:pt x="0" y="4"/>
                    </a:lnTo>
                    <a:lnTo>
                      <a:pt x="2" y="8"/>
                    </a:lnTo>
                    <a:lnTo>
                      <a:pt x="6" y="8"/>
                    </a:lnTo>
                    <a:lnTo>
                      <a:pt x="8" y="4"/>
                    </a:lnTo>
                    <a:lnTo>
                      <a:pt x="6" y="0"/>
                    </a:lnTo>
                    <a:lnTo>
                      <a:pt x="2" y="0"/>
                    </a:lnTo>
                    <a:close/>
                  </a:path>
                </a:pathLst>
              </a:custGeom>
              <a:noFill/>
              <a:ln w="4763" cap="rnd">
                <a:solidFill>
                  <a:srgbClr val="000000"/>
                </a:solidFill>
                <a:round/>
                <a:headEnd/>
                <a:tailEnd/>
              </a:ln>
            </p:spPr>
            <p:txBody>
              <a:bodyPr rot="10800000"/>
              <a:lstStyle/>
              <a:p>
                <a:endParaRPr lang="fr-FR"/>
              </a:p>
            </p:txBody>
          </p:sp>
        </p:grpSp>
        <p:grpSp>
          <p:nvGrpSpPr>
            <p:cNvPr id="28949" name="Group 1199"/>
            <p:cNvGrpSpPr>
              <a:grpSpLocks/>
            </p:cNvGrpSpPr>
            <p:nvPr/>
          </p:nvGrpSpPr>
          <p:grpSpPr bwMode="auto">
            <a:xfrm>
              <a:off x="2174" y="3086"/>
              <a:ext cx="8" cy="8"/>
              <a:chOff x="2174" y="3086"/>
              <a:chExt cx="8" cy="8"/>
            </a:xfrm>
          </p:grpSpPr>
          <p:sp>
            <p:nvSpPr>
              <p:cNvPr id="28998" name="Freeform 1200"/>
              <p:cNvSpPr>
                <a:spLocks/>
              </p:cNvSpPr>
              <p:nvPr/>
            </p:nvSpPr>
            <p:spPr bwMode="auto">
              <a:xfrm>
                <a:off x="2174" y="3086"/>
                <a:ext cx="8" cy="8"/>
              </a:xfrm>
              <a:custGeom>
                <a:avLst/>
                <a:gdLst>
                  <a:gd name="T0" fmla="*/ 2 w 8"/>
                  <a:gd name="T1" fmla="*/ 0 h 8"/>
                  <a:gd name="T2" fmla="*/ 0 w 8"/>
                  <a:gd name="T3" fmla="*/ 4 h 8"/>
                  <a:gd name="T4" fmla="*/ 2 w 8"/>
                  <a:gd name="T5" fmla="*/ 8 h 8"/>
                  <a:gd name="T6" fmla="*/ 6 w 8"/>
                  <a:gd name="T7" fmla="*/ 8 h 8"/>
                  <a:gd name="T8" fmla="*/ 8 w 8"/>
                  <a:gd name="T9" fmla="*/ 4 h 8"/>
                  <a:gd name="T10" fmla="*/ 6 w 8"/>
                  <a:gd name="T11" fmla="*/ 0 h 8"/>
                  <a:gd name="T12" fmla="*/ 2 w 8"/>
                  <a:gd name="T13" fmla="*/ 0 h 8"/>
                  <a:gd name="T14" fmla="*/ 0 60000 65536"/>
                  <a:gd name="T15" fmla="*/ 0 60000 65536"/>
                  <a:gd name="T16" fmla="*/ 0 60000 65536"/>
                  <a:gd name="T17" fmla="*/ 0 60000 65536"/>
                  <a:gd name="T18" fmla="*/ 0 60000 65536"/>
                  <a:gd name="T19" fmla="*/ 0 60000 65536"/>
                  <a:gd name="T20" fmla="*/ 0 60000 65536"/>
                  <a:gd name="T21" fmla="*/ 0 w 8"/>
                  <a:gd name="T22" fmla="*/ 0 h 8"/>
                  <a:gd name="T23" fmla="*/ 8 w 8"/>
                  <a:gd name="T24" fmla="*/ 8 h 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8">
                    <a:moveTo>
                      <a:pt x="2" y="0"/>
                    </a:moveTo>
                    <a:lnTo>
                      <a:pt x="0" y="4"/>
                    </a:lnTo>
                    <a:lnTo>
                      <a:pt x="2" y="8"/>
                    </a:lnTo>
                    <a:lnTo>
                      <a:pt x="6" y="8"/>
                    </a:lnTo>
                    <a:lnTo>
                      <a:pt x="8" y="4"/>
                    </a:lnTo>
                    <a:lnTo>
                      <a:pt x="6" y="0"/>
                    </a:lnTo>
                    <a:lnTo>
                      <a:pt x="2" y="0"/>
                    </a:lnTo>
                    <a:close/>
                  </a:path>
                </a:pathLst>
              </a:custGeom>
              <a:solidFill>
                <a:srgbClr val="808080"/>
              </a:solidFill>
              <a:ln w="9525">
                <a:noFill/>
                <a:round/>
                <a:headEnd/>
                <a:tailEnd/>
              </a:ln>
            </p:spPr>
            <p:txBody>
              <a:bodyPr rot="10800000"/>
              <a:lstStyle/>
              <a:p>
                <a:endParaRPr lang="fr-FR"/>
              </a:p>
            </p:txBody>
          </p:sp>
          <p:sp>
            <p:nvSpPr>
              <p:cNvPr id="28999" name="Freeform 1201"/>
              <p:cNvSpPr>
                <a:spLocks/>
              </p:cNvSpPr>
              <p:nvPr/>
            </p:nvSpPr>
            <p:spPr bwMode="auto">
              <a:xfrm>
                <a:off x="2174" y="3086"/>
                <a:ext cx="8" cy="8"/>
              </a:xfrm>
              <a:custGeom>
                <a:avLst/>
                <a:gdLst>
                  <a:gd name="T0" fmla="*/ 2 w 8"/>
                  <a:gd name="T1" fmla="*/ 0 h 8"/>
                  <a:gd name="T2" fmla="*/ 0 w 8"/>
                  <a:gd name="T3" fmla="*/ 4 h 8"/>
                  <a:gd name="T4" fmla="*/ 2 w 8"/>
                  <a:gd name="T5" fmla="*/ 8 h 8"/>
                  <a:gd name="T6" fmla="*/ 6 w 8"/>
                  <a:gd name="T7" fmla="*/ 8 h 8"/>
                  <a:gd name="T8" fmla="*/ 8 w 8"/>
                  <a:gd name="T9" fmla="*/ 4 h 8"/>
                  <a:gd name="T10" fmla="*/ 6 w 8"/>
                  <a:gd name="T11" fmla="*/ 0 h 8"/>
                  <a:gd name="T12" fmla="*/ 2 w 8"/>
                  <a:gd name="T13" fmla="*/ 0 h 8"/>
                  <a:gd name="T14" fmla="*/ 0 60000 65536"/>
                  <a:gd name="T15" fmla="*/ 0 60000 65536"/>
                  <a:gd name="T16" fmla="*/ 0 60000 65536"/>
                  <a:gd name="T17" fmla="*/ 0 60000 65536"/>
                  <a:gd name="T18" fmla="*/ 0 60000 65536"/>
                  <a:gd name="T19" fmla="*/ 0 60000 65536"/>
                  <a:gd name="T20" fmla="*/ 0 60000 65536"/>
                  <a:gd name="T21" fmla="*/ 0 w 8"/>
                  <a:gd name="T22" fmla="*/ 0 h 8"/>
                  <a:gd name="T23" fmla="*/ 8 w 8"/>
                  <a:gd name="T24" fmla="*/ 8 h 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8">
                    <a:moveTo>
                      <a:pt x="2" y="0"/>
                    </a:moveTo>
                    <a:lnTo>
                      <a:pt x="0" y="4"/>
                    </a:lnTo>
                    <a:lnTo>
                      <a:pt x="2" y="8"/>
                    </a:lnTo>
                    <a:lnTo>
                      <a:pt x="6" y="8"/>
                    </a:lnTo>
                    <a:lnTo>
                      <a:pt x="8" y="4"/>
                    </a:lnTo>
                    <a:lnTo>
                      <a:pt x="6" y="0"/>
                    </a:lnTo>
                    <a:lnTo>
                      <a:pt x="2" y="0"/>
                    </a:lnTo>
                    <a:close/>
                  </a:path>
                </a:pathLst>
              </a:custGeom>
              <a:noFill/>
              <a:ln w="4763" cap="rnd">
                <a:solidFill>
                  <a:srgbClr val="000000"/>
                </a:solidFill>
                <a:round/>
                <a:headEnd/>
                <a:tailEnd/>
              </a:ln>
            </p:spPr>
            <p:txBody>
              <a:bodyPr rot="10800000"/>
              <a:lstStyle/>
              <a:p>
                <a:endParaRPr lang="fr-FR"/>
              </a:p>
            </p:txBody>
          </p:sp>
        </p:grpSp>
        <p:grpSp>
          <p:nvGrpSpPr>
            <p:cNvPr id="28950" name="Group 1202"/>
            <p:cNvGrpSpPr>
              <a:grpSpLocks/>
            </p:cNvGrpSpPr>
            <p:nvPr/>
          </p:nvGrpSpPr>
          <p:grpSpPr bwMode="auto">
            <a:xfrm>
              <a:off x="2174" y="3207"/>
              <a:ext cx="8" cy="8"/>
              <a:chOff x="2174" y="3207"/>
              <a:chExt cx="8" cy="8"/>
            </a:xfrm>
          </p:grpSpPr>
          <p:sp>
            <p:nvSpPr>
              <p:cNvPr id="28996" name="Freeform 1203"/>
              <p:cNvSpPr>
                <a:spLocks/>
              </p:cNvSpPr>
              <p:nvPr/>
            </p:nvSpPr>
            <p:spPr bwMode="auto">
              <a:xfrm>
                <a:off x="2174" y="3207"/>
                <a:ext cx="8" cy="8"/>
              </a:xfrm>
              <a:custGeom>
                <a:avLst/>
                <a:gdLst>
                  <a:gd name="T0" fmla="*/ 2 w 8"/>
                  <a:gd name="T1" fmla="*/ 0 h 8"/>
                  <a:gd name="T2" fmla="*/ 0 w 8"/>
                  <a:gd name="T3" fmla="*/ 4 h 8"/>
                  <a:gd name="T4" fmla="*/ 2 w 8"/>
                  <a:gd name="T5" fmla="*/ 8 h 8"/>
                  <a:gd name="T6" fmla="*/ 6 w 8"/>
                  <a:gd name="T7" fmla="*/ 8 h 8"/>
                  <a:gd name="T8" fmla="*/ 8 w 8"/>
                  <a:gd name="T9" fmla="*/ 4 h 8"/>
                  <a:gd name="T10" fmla="*/ 6 w 8"/>
                  <a:gd name="T11" fmla="*/ 0 h 8"/>
                  <a:gd name="T12" fmla="*/ 2 w 8"/>
                  <a:gd name="T13" fmla="*/ 0 h 8"/>
                  <a:gd name="T14" fmla="*/ 0 60000 65536"/>
                  <a:gd name="T15" fmla="*/ 0 60000 65536"/>
                  <a:gd name="T16" fmla="*/ 0 60000 65536"/>
                  <a:gd name="T17" fmla="*/ 0 60000 65536"/>
                  <a:gd name="T18" fmla="*/ 0 60000 65536"/>
                  <a:gd name="T19" fmla="*/ 0 60000 65536"/>
                  <a:gd name="T20" fmla="*/ 0 60000 65536"/>
                  <a:gd name="T21" fmla="*/ 0 w 8"/>
                  <a:gd name="T22" fmla="*/ 0 h 8"/>
                  <a:gd name="T23" fmla="*/ 8 w 8"/>
                  <a:gd name="T24" fmla="*/ 8 h 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8">
                    <a:moveTo>
                      <a:pt x="2" y="0"/>
                    </a:moveTo>
                    <a:lnTo>
                      <a:pt x="0" y="4"/>
                    </a:lnTo>
                    <a:lnTo>
                      <a:pt x="2" y="8"/>
                    </a:lnTo>
                    <a:lnTo>
                      <a:pt x="6" y="8"/>
                    </a:lnTo>
                    <a:lnTo>
                      <a:pt x="8" y="4"/>
                    </a:lnTo>
                    <a:lnTo>
                      <a:pt x="6" y="0"/>
                    </a:lnTo>
                    <a:lnTo>
                      <a:pt x="2" y="0"/>
                    </a:lnTo>
                    <a:close/>
                  </a:path>
                </a:pathLst>
              </a:custGeom>
              <a:solidFill>
                <a:srgbClr val="808080"/>
              </a:solidFill>
              <a:ln w="9525">
                <a:noFill/>
                <a:round/>
                <a:headEnd/>
                <a:tailEnd/>
              </a:ln>
            </p:spPr>
            <p:txBody>
              <a:bodyPr rot="10800000"/>
              <a:lstStyle/>
              <a:p>
                <a:endParaRPr lang="fr-FR"/>
              </a:p>
            </p:txBody>
          </p:sp>
          <p:sp>
            <p:nvSpPr>
              <p:cNvPr id="28997" name="Freeform 1204"/>
              <p:cNvSpPr>
                <a:spLocks/>
              </p:cNvSpPr>
              <p:nvPr/>
            </p:nvSpPr>
            <p:spPr bwMode="auto">
              <a:xfrm>
                <a:off x="2174" y="3207"/>
                <a:ext cx="8" cy="8"/>
              </a:xfrm>
              <a:custGeom>
                <a:avLst/>
                <a:gdLst>
                  <a:gd name="T0" fmla="*/ 2 w 8"/>
                  <a:gd name="T1" fmla="*/ 0 h 8"/>
                  <a:gd name="T2" fmla="*/ 0 w 8"/>
                  <a:gd name="T3" fmla="*/ 4 h 8"/>
                  <a:gd name="T4" fmla="*/ 2 w 8"/>
                  <a:gd name="T5" fmla="*/ 8 h 8"/>
                  <a:gd name="T6" fmla="*/ 6 w 8"/>
                  <a:gd name="T7" fmla="*/ 8 h 8"/>
                  <a:gd name="T8" fmla="*/ 8 w 8"/>
                  <a:gd name="T9" fmla="*/ 4 h 8"/>
                  <a:gd name="T10" fmla="*/ 6 w 8"/>
                  <a:gd name="T11" fmla="*/ 0 h 8"/>
                  <a:gd name="T12" fmla="*/ 2 w 8"/>
                  <a:gd name="T13" fmla="*/ 0 h 8"/>
                  <a:gd name="T14" fmla="*/ 0 60000 65536"/>
                  <a:gd name="T15" fmla="*/ 0 60000 65536"/>
                  <a:gd name="T16" fmla="*/ 0 60000 65536"/>
                  <a:gd name="T17" fmla="*/ 0 60000 65536"/>
                  <a:gd name="T18" fmla="*/ 0 60000 65536"/>
                  <a:gd name="T19" fmla="*/ 0 60000 65536"/>
                  <a:gd name="T20" fmla="*/ 0 60000 65536"/>
                  <a:gd name="T21" fmla="*/ 0 w 8"/>
                  <a:gd name="T22" fmla="*/ 0 h 8"/>
                  <a:gd name="T23" fmla="*/ 8 w 8"/>
                  <a:gd name="T24" fmla="*/ 8 h 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8">
                    <a:moveTo>
                      <a:pt x="2" y="0"/>
                    </a:moveTo>
                    <a:lnTo>
                      <a:pt x="0" y="4"/>
                    </a:lnTo>
                    <a:lnTo>
                      <a:pt x="2" y="8"/>
                    </a:lnTo>
                    <a:lnTo>
                      <a:pt x="6" y="8"/>
                    </a:lnTo>
                    <a:lnTo>
                      <a:pt x="8" y="4"/>
                    </a:lnTo>
                    <a:lnTo>
                      <a:pt x="6" y="0"/>
                    </a:lnTo>
                    <a:lnTo>
                      <a:pt x="2" y="0"/>
                    </a:lnTo>
                    <a:close/>
                  </a:path>
                </a:pathLst>
              </a:custGeom>
              <a:noFill/>
              <a:ln w="4763" cap="rnd">
                <a:solidFill>
                  <a:srgbClr val="000000"/>
                </a:solidFill>
                <a:round/>
                <a:headEnd/>
                <a:tailEnd/>
              </a:ln>
            </p:spPr>
            <p:txBody>
              <a:bodyPr rot="10800000"/>
              <a:lstStyle/>
              <a:p>
                <a:endParaRPr lang="fr-FR"/>
              </a:p>
            </p:txBody>
          </p:sp>
        </p:grpSp>
        <p:grpSp>
          <p:nvGrpSpPr>
            <p:cNvPr id="28951" name="Group 1205"/>
            <p:cNvGrpSpPr>
              <a:grpSpLocks/>
            </p:cNvGrpSpPr>
            <p:nvPr/>
          </p:nvGrpSpPr>
          <p:grpSpPr bwMode="auto">
            <a:xfrm>
              <a:off x="2189" y="3043"/>
              <a:ext cx="37" cy="219"/>
              <a:chOff x="2189" y="3043"/>
              <a:chExt cx="37" cy="219"/>
            </a:xfrm>
          </p:grpSpPr>
          <p:sp>
            <p:nvSpPr>
              <p:cNvPr id="28994" name="Rectangle 1206"/>
              <p:cNvSpPr>
                <a:spLocks noChangeArrowheads="1"/>
              </p:cNvSpPr>
              <p:nvPr/>
            </p:nvSpPr>
            <p:spPr bwMode="auto">
              <a:xfrm>
                <a:off x="2189" y="3043"/>
                <a:ext cx="37" cy="219"/>
              </a:xfrm>
              <a:prstGeom prst="rect">
                <a:avLst/>
              </a:prstGeom>
              <a:solidFill>
                <a:srgbClr val="000000"/>
              </a:solidFill>
              <a:ln w="9525">
                <a:noFill/>
                <a:miter lim="800000"/>
                <a:headEnd/>
                <a:tailEnd/>
              </a:ln>
            </p:spPr>
            <p:txBody>
              <a:bodyPr rot="10800000"/>
              <a:lstStyle/>
              <a:p>
                <a:pPr algn="ctr" latinLnBrk="1"/>
                <a:endParaRPr kumimoji="1" lang="fr-FR" sz="900">
                  <a:latin typeface="Arial Rounded MT Bold"/>
                  <a:ea typeface="굴림"/>
                  <a:cs typeface="굴림"/>
                </a:endParaRPr>
              </a:p>
            </p:txBody>
          </p:sp>
          <p:sp>
            <p:nvSpPr>
              <p:cNvPr id="28995" name="Rectangle 1207"/>
              <p:cNvSpPr>
                <a:spLocks noChangeArrowheads="1"/>
              </p:cNvSpPr>
              <p:nvPr/>
            </p:nvSpPr>
            <p:spPr bwMode="auto">
              <a:xfrm>
                <a:off x="2189" y="3043"/>
                <a:ext cx="37" cy="219"/>
              </a:xfrm>
              <a:prstGeom prst="rect">
                <a:avLst/>
              </a:prstGeom>
              <a:noFill/>
              <a:ln w="4763" cap="rnd">
                <a:solidFill>
                  <a:srgbClr val="000000"/>
                </a:solidFill>
                <a:miter lim="800000"/>
                <a:headEnd/>
                <a:tailEnd/>
              </a:ln>
            </p:spPr>
            <p:txBody>
              <a:bodyPr rot="10800000"/>
              <a:lstStyle/>
              <a:p>
                <a:pPr algn="ctr" latinLnBrk="1"/>
                <a:endParaRPr kumimoji="1" lang="fr-FR" sz="900">
                  <a:latin typeface="Arial Rounded MT Bold"/>
                  <a:ea typeface="굴림"/>
                  <a:cs typeface="굴림"/>
                </a:endParaRPr>
              </a:p>
            </p:txBody>
          </p:sp>
        </p:grpSp>
        <p:sp>
          <p:nvSpPr>
            <p:cNvPr id="28952" name="Line 1208"/>
            <p:cNvSpPr>
              <a:spLocks noChangeShapeType="1"/>
            </p:cNvSpPr>
            <p:nvPr/>
          </p:nvSpPr>
          <p:spPr bwMode="auto">
            <a:xfrm flipH="1">
              <a:off x="2196" y="3026"/>
              <a:ext cx="23" cy="1"/>
            </a:xfrm>
            <a:prstGeom prst="line">
              <a:avLst/>
            </a:prstGeom>
            <a:noFill/>
            <a:ln w="4763" cap="rnd">
              <a:solidFill>
                <a:srgbClr val="000000"/>
              </a:solidFill>
              <a:round/>
              <a:headEnd/>
              <a:tailEnd/>
            </a:ln>
          </p:spPr>
          <p:txBody>
            <a:bodyPr/>
            <a:lstStyle/>
            <a:p>
              <a:endParaRPr lang="fr-FR"/>
            </a:p>
          </p:txBody>
        </p:sp>
        <p:sp>
          <p:nvSpPr>
            <p:cNvPr id="28953" name="Line 1209"/>
            <p:cNvSpPr>
              <a:spLocks noChangeShapeType="1"/>
            </p:cNvSpPr>
            <p:nvPr/>
          </p:nvSpPr>
          <p:spPr bwMode="auto">
            <a:xfrm>
              <a:off x="2219" y="3026"/>
              <a:ext cx="8" cy="17"/>
            </a:xfrm>
            <a:prstGeom prst="line">
              <a:avLst/>
            </a:prstGeom>
            <a:noFill/>
            <a:ln w="4763" cap="rnd">
              <a:solidFill>
                <a:srgbClr val="000000"/>
              </a:solidFill>
              <a:round/>
              <a:headEnd/>
              <a:tailEnd/>
            </a:ln>
          </p:spPr>
          <p:txBody>
            <a:bodyPr/>
            <a:lstStyle/>
            <a:p>
              <a:endParaRPr lang="fr-FR"/>
            </a:p>
          </p:txBody>
        </p:sp>
        <p:sp>
          <p:nvSpPr>
            <p:cNvPr id="28954" name="Line 1210"/>
            <p:cNvSpPr>
              <a:spLocks noChangeShapeType="1"/>
            </p:cNvSpPr>
            <p:nvPr/>
          </p:nvSpPr>
          <p:spPr bwMode="auto">
            <a:xfrm flipV="1">
              <a:off x="2188" y="3025"/>
              <a:ext cx="8" cy="17"/>
            </a:xfrm>
            <a:prstGeom prst="line">
              <a:avLst/>
            </a:prstGeom>
            <a:noFill/>
            <a:ln w="4763" cap="rnd">
              <a:solidFill>
                <a:srgbClr val="000000"/>
              </a:solidFill>
              <a:round/>
              <a:headEnd/>
              <a:tailEnd/>
            </a:ln>
          </p:spPr>
          <p:txBody>
            <a:bodyPr/>
            <a:lstStyle/>
            <a:p>
              <a:endParaRPr lang="fr-FR"/>
            </a:p>
          </p:txBody>
        </p:sp>
        <p:grpSp>
          <p:nvGrpSpPr>
            <p:cNvPr id="28955" name="Group 1211"/>
            <p:cNvGrpSpPr>
              <a:grpSpLocks/>
            </p:cNvGrpSpPr>
            <p:nvPr/>
          </p:nvGrpSpPr>
          <p:grpSpPr bwMode="auto">
            <a:xfrm>
              <a:off x="2201" y="3027"/>
              <a:ext cx="13" cy="13"/>
              <a:chOff x="2201" y="3027"/>
              <a:chExt cx="13" cy="13"/>
            </a:xfrm>
          </p:grpSpPr>
          <p:sp>
            <p:nvSpPr>
              <p:cNvPr id="28992" name="Oval 1212"/>
              <p:cNvSpPr>
                <a:spLocks noChangeArrowheads="1"/>
              </p:cNvSpPr>
              <p:nvPr/>
            </p:nvSpPr>
            <p:spPr bwMode="auto">
              <a:xfrm>
                <a:off x="2201" y="3027"/>
                <a:ext cx="13" cy="13"/>
              </a:xfrm>
              <a:prstGeom prst="ellipse">
                <a:avLst/>
              </a:prstGeom>
              <a:solidFill>
                <a:srgbClr val="00CCFF"/>
              </a:solidFill>
              <a:ln w="0">
                <a:solidFill>
                  <a:srgbClr val="000000"/>
                </a:solidFill>
                <a:round/>
                <a:headEnd/>
                <a:tailEnd/>
              </a:ln>
            </p:spPr>
            <p:txBody>
              <a:bodyPr rot="10800000"/>
              <a:lstStyle/>
              <a:p>
                <a:pPr algn="ctr" latinLnBrk="1"/>
                <a:endParaRPr kumimoji="1" lang="fr-FR" sz="900">
                  <a:latin typeface="Arial Rounded MT Bold"/>
                  <a:ea typeface="굴림"/>
                  <a:cs typeface="굴림"/>
                </a:endParaRPr>
              </a:p>
            </p:txBody>
          </p:sp>
          <p:sp>
            <p:nvSpPr>
              <p:cNvPr id="28993" name="Oval 1213"/>
              <p:cNvSpPr>
                <a:spLocks noChangeArrowheads="1"/>
              </p:cNvSpPr>
              <p:nvPr/>
            </p:nvSpPr>
            <p:spPr bwMode="auto">
              <a:xfrm>
                <a:off x="2201" y="3027"/>
                <a:ext cx="13" cy="13"/>
              </a:xfrm>
              <a:prstGeom prst="ellipse">
                <a:avLst/>
              </a:prstGeom>
              <a:noFill/>
              <a:ln w="4763" cap="rnd">
                <a:solidFill>
                  <a:srgbClr val="000000"/>
                </a:solidFill>
                <a:round/>
                <a:headEnd/>
                <a:tailEnd/>
              </a:ln>
            </p:spPr>
            <p:txBody>
              <a:bodyPr rot="10800000"/>
              <a:lstStyle/>
              <a:p>
                <a:pPr algn="ctr" latinLnBrk="1"/>
                <a:endParaRPr kumimoji="1" lang="fr-FR" sz="900">
                  <a:latin typeface="Arial Rounded MT Bold"/>
                  <a:ea typeface="굴림"/>
                  <a:cs typeface="굴림"/>
                </a:endParaRPr>
              </a:p>
            </p:txBody>
          </p:sp>
        </p:grpSp>
        <p:grpSp>
          <p:nvGrpSpPr>
            <p:cNvPr id="28956" name="Group 1214"/>
            <p:cNvGrpSpPr>
              <a:grpSpLocks/>
            </p:cNvGrpSpPr>
            <p:nvPr/>
          </p:nvGrpSpPr>
          <p:grpSpPr bwMode="auto">
            <a:xfrm>
              <a:off x="2249" y="3043"/>
              <a:ext cx="127" cy="224"/>
              <a:chOff x="2249" y="3043"/>
              <a:chExt cx="127" cy="224"/>
            </a:xfrm>
          </p:grpSpPr>
          <p:sp>
            <p:nvSpPr>
              <p:cNvPr id="28990" name="Freeform 1215"/>
              <p:cNvSpPr>
                <a:spLocks/>
              </p:cNvSpPr>
              <p:nvPr/>
            </p:nvSpPr>
            <p:spPr bwMode="auto">
              <a:xfrm>
                <a:off x="2249" y="3043"/>
                <a:ext cx="127" cy="224"/>
              </a:xfrm>
              <a:custGeom>
                <a:avLst/>
                <a:gdLst>
                  <a:gd name="T0" fmla="*/ 0 w 760"/>
                  <a:gd name="T1" fmla="*/ 0 h 1247"/>
                  <a:gd name="T2" fmla="*/ 0 w 760"/>
                  <a:gd name="T3" fmla="*/ 0 h 1247"/>
                  <a:gd name="T4" fmla="*/ 0 w 760"/>
                  <a:gd name="T5" fmla="*/ 0 h 1247"/>
                  <a:gd name="T6" fmla="*/ 0 w 760"/>
                  <a:gd name="T7" fmla="*/ 0 h 1247"/>
                  <a:gd name="T8" fmla="*/ 0 w 760"/>
                  <a:gd name="T9" fmla="*/ 0 h 1247"/>
                  <a:gd name="T10" fmla="*/ 0 w 760"/>
                  <a:gd name="T11" fmla="*/ 0 h 1247"/>
                  <a:gd name="T12" fmla="*/ 0 w 760"/>
                  <a:gd name="T13" fmla="*/ 0 h 1247"/>
                  <a:gd name="T14" fmla="*/ 0 w 760"/>
                  <a:gd name="T15" fmla="*/ 0 h 1247"/>
                  <a:gd name="T16" fmla="*/ 0 w 760"/>
                  <a:gd name="T17" fmla="*/ 0 h 124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60"/>
                  <a:gd name="T28" fmla="*/ 0 h 1247"/>
                  <a:gd name="T29" fmla="*/ 760 w 760"/>
                  <a:gd name="T30" fmla="*/ 1247 h 124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60" h="1247">
                    <a:moveTo>
                      <a:pt x="126" y="0"/>
                    </a:moveTo>
                    <a:cubicBezTo>
                      <a:pt x="57" y="0"/>
                      <a:pt x="0" y="57"/>
                      <a:pt x="0" y="127"/>
                    </a:cubicBezTo>
                    <a:lnTo>
                      <a:pt x="0" y="1120"/>
                    </a:lnTo>
                    <a:cubicBezTo>
                      <a:pt x="0" y="1190"/>
                      <a:pt x="57" y="1247"/>
                      <a:pt x="126" y="1247"/>
                    </a:cubicBezTo>
                    <a:lnTo>
                      <a:pt x="633" y="1247"/>
                    </a:lnTo>
                    <a:cubicBezTo>
                      <a:pt x="703" y="1247"/>
                      <a:pt x="760" y="1190"/>
                      <a:pt x="760" y="1120"/>
                    </a:cubicBezTo>
                    <a:lnTo>
                      <a:pt x="760" y="127"/>
                    </a:lnTo>
                    <a:cubicBezTo>
                      <a:pt x="760" y="57"/>
                      <a:pt x="703" y="0"/>
                      <a:pt x="633" y="0"/>
                    </a:cubicBezTo>
                    <a:lnTo>
                      <a:pt x="126" y="0"/>
                    </a:lnTo>
                    <a:close/>
                  </a:path>
                </a:pathLst>
              </a:custGeom>
              <a:solidFill>
                <a:srgbClr val="FFFFFF"/>
              </a:solidFill>
              <a:ln w="0">
                <a:solidFill>
                  <a:srgbClr val="00FF00"/>
                </a:solidFill>
                <a:round/>
                <a:headEnd/>
                <a:tailEnd/>
              </a:ln>
            </p:spPr>
            <p:txBody>
              <a:bodyPr rot="10800000"/>
              <a:lstStyle/>
              <a:p>
                <a:endParaRPr lang="fr-FR"/>
              </a:p>
            </p:txBody>
          </p:sp>
          <p:sp>
            <p:nvSpPr>
              <p:cNvPr id="28991" name="Freeform 1216"/>
              <p:cNvSpPr>
                <a:spLocks/>
              </p:cNvSpPr>
              <p:nvPr/>
            </p:nvSpPr>
            <p:spPr bwMode="auto">
              <a:xfrm>
                <a:off x="2249" y="3043"/>
                <a:ext cx="127" cy="224"/>
              </a:xfrm>
              <a:custGeom>
                <a:avLst/>
                <a:gdLst>
                  <a:gd name="T0" fmla="*/ 0 w 760"/>
                  <a:gd name="T1" fmla="*/ 0 h 1247"/>
                  <a:gd name="T2" fmla="*/ 0 w 760"/>
                  <a:gd name="T3" fmla="*/ 0 h 1247"/>
                  <a:gd name="T4" fmla="*/ 0 w 760"/>
                  <a:gd name="T5" fmla="*/ 0 h 1247"/>
                  <a:gd name="T6" fmla="*/ 0 w 760"/>
                  <a:gd name="T7" fmla="*/ 0 h 1247"/>
                  <a:gd name="T8" fmla="*/ 0 w 760"/>
                  <a:gd name="T9" fmla="*/ 0 h 1247"/>
                  <a:gd name="T10" fmla="*/ 0 w 760"/>
                  <a:gd name="T11" fmla="*/ 0 h 1247"/>
                  <a:gd name="T12" fmla="*/ 0 w 760"/>
                  <a:gd name="T13" fmla="*/ 0 h 1247"/>
                  <a:gd name="T14" fmla="*/ 0 w 760"/>
                  <a:gd name="T15" fmla="*/ 0 h 1247"/>
                  <a:gd name="T16" fmla="*/ 0 w 760"/>
                  <a:gd name="T17" fmla="*/ 0 h 124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60"/>
                  <a:gd name="T28" fmla="*/ 0 h 1247"/>
                  <a:gd name="T29" fmla="*/ 760 w 760"/>
                  <a:gd name="T30" fmla="*/ 1247 h 124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60" h="1247">
                    <a:moveTo>
                      <a:pt x="126" y="0"/>
                    </a:moveTo>
                    <a:cubicBezTo>
                      <a:pt x="57" y="0"/>
                      <a:pt x="0" y="57"/>
                      <a:pt x="0" y="127"/>
                    </a:cubicBezTo>
                    <a:lnTo>
                      <a:pt x="0" y="1120"/>
                    </a:lnTo>
                    <a:cubicBezTo>
                      <a:pt x="0" y="1190"/>
                      <a:pt x="57" y="1247"/>
                      <a:pt x="126" y="1247"/>
                    </a:cubicBezTo>
                    <a:lnTo>
                      <a:pt x="633" y="1247"/>
                    </a:lnTo>
                    <a:cubicBezTo>
                      <a:pt x="703" y="1247"/>
                      <a:pt x="760" y="1190"/>
                      <a:pt x="760" y="1120"/>
                    </a:cubicBezTo>
                    <a:lnTo>
                      <a:pt x="760" y="127"/>
                    </a:lnTo>
                    <a:cubicBezTo>
                      <a:pt x="760" y="57"/>
                      <a:pt x="703" y="0"/>
                      <a:pt x="633" y="0"/>
                    </a:cubicBezTo>
                    <a:lnTo>
                      <a:pt x="126" y="0"/>
                    </a:lnTo>
                    <a:close/>
                  </a:path>
                </a:pathLst>
              </a:custGeom>
              <a:noFill/>
              <a:ln w="4763" cap="rnd">
                <a:solidFill>
                  <a:srgbClr val="000000"/>
                </a:solidFill>
                <a:round/>
                <a:headEnd/>
                <a:tailEnd/>
              </a:ln>
            </p:spPr>
            <p:txBody>
              <a:bodyPr rot="10800000"/>
              <a:lstStyle/>
              <a:p>
                <a:endParaRPr lang="fr-FR"/>
              </a:p>
            </p:txBody>
          </p:sp>
        </p:grpSp>
        <p:grpSp>
          <p:nvGrpSpPr>
            <p:cNvPr id="28957" name="Group 1217"/>
            <p:cNvGrpSpPr>
              <a:grpSpLocks/>
            </p:cNvGrpSpPr>
            <p:nvPr/>
          </p:nvGrpSpPr>
          <p:grpSpPr bwMode="auto">
            <a:xfrm>
              <a:off x="2234" y="3008"/>
              <a:ext cx="7" cy="285"/>
              <a:chOff x="2234" y="3008"/>
              <a:chExt cx="7" cy="285"/>
            </a:xfrm>
          </p:grpSpPr>
          <p:sp>
            <p:nvSpPr>
              <p:cNvPr id="28988" name="Rectangle 1218"/>
              <p:cNvSpPr>
                <a:spLocks noChangeArrowheads="1"/>
              </p:cNvSpPr>
              <p:nvPr/>
            </p:nvSpPr>
            <p:spPr bwMode="auto">
              <a:xfrm>
                <a:off x="2234" y="3008"/>
                <a:ext cx="7" cy="285"/>
              </a:xfrm>
              <a:prstGeom prst="rect">
                <a:avLst/>
              </a:prstGeom>
              <a:solidFill>
                <a:srgbClr val="C0C0C0"/>
              </a:solidFill>
              <a:ln w="9525">
                <a:noFill/>
                <a:miter lim="800000"/>
                <a:headEnd/>
                <a:tailEnd/>
              </a:ln>
            </p:spPr>
            <p:txBody>
              <a:bodyPr rot="10800000"/>
              <a:lstStyle/>
              <a:p>
                <a:pPr algn="ctr" latinLnBrk="1"/>
                <a:endParaRPr kumimoji="1" lang="fr-FR" sz="900">
                  <a:latin typeface="Arial Rounded MT Bold"/>
                  <a:ea typeface="굴림"/>
                  <a:cs typeface="굴림"/>
                </a:endParaRPr>
              </a:p>
            </p:txBody>
          </p:sp>
          <p:sp>
            <p:nvSpPr>
              <p:cNvPr id="28989" name="Rectangle 1219"/>
              <p:cNvSpPr>
                <a:spLocks noChangeArrowheads="1"/>
              </p:cNvSpPr>
              <p:nvPr/>
            </p:nvSpPr>
            <p:spPr bwMode="auto">
              <a:xfrm>
                <a:off x="2234" y="3008"/>
                <a:ext cx="7" cy="285"/>
              </a:xfrm>
              <a:prstGeom prst="rect">
                <a:avLst/>
              </a:prstGeom>
              <a:noFill/>
              <a:ln w="4763" cap="rnd">
                <a:solidFill>
                  <a:srgbClr val="000000"/>
                </a:solidFill>
                <a:miter lim="800000"/>
                <a:headEnd/>
                <a:tailEnd/>
              </a:ln>
            </p:spPr>
            <p:txBody>
              <a:bodyPr rot="10800000"/>
              <a:lstStyle/>
              <a:p>
                <a:pPr algn="ctr" latinLnBrk="1"/>
                <a:endParaRPr kumimoji="1" lang="fr-FR" sz="900">
                  <a:latin typeface="Arial Rounded MT Bold"/>
                  <a:ea typeface="굴림"/>
                  <a:cs typeface="굴림"/>
                </a:endParaRPr>
              </a:p>
            </p:txBody>
          </p:sp>
        </p:grpSp>
        <p:grpSp>
          <p:nvGrpSpPr>
            <p:cNvPr id="28958" name="Group 1220"/>
            <p:cNvGrpSpPr>
              <a:grpSpLocks/>
            </p:cNvGrpSpPr>
            <p:nvPr/>
          </p:nvGrpSpPr>
          <p:grpSpPr bwMode="auto">
            <a:xfrm>
              <a:off x="2226" y="3293"/>
              <a:ext cx="23" cy="34"/>
              <a:chOff x="2226" y="3293"/>
              <a:chExt cx="23" cy="34"/>
            </a:xfrm>
          </p:grpSpPr>
          <p:sp>
            <p:nvSpPr>
              <p:cNvPr id="28986" name="Rectangle 1221"/>
              <p:cNvSpPr>
                <a:spLocks noChangeArrowheads="1"/>
              </p:cNvSpPr>
              <p:nvPr/>
            </p:nvSpPr>
            <p:spPr bwMode="auto">
              <a:xfrm>
                <a:off x="2226" y="3293"/>
                <a:ext cx="23" cy="34"/>
              </a:xfrm>
              <a:prstGeom prst="rect">
                <a:avLst/>
              </a:prstGeom>
              <a:solidFill>
                <a:srgbClr val="C0C0C0"/>
              </a:solidFill>
              <a:ln w="9525">
                <a:noFill/>
                <a:miter lim="800000"/>
                <a:headEnd/>
                <a:tailEnd/>
              </a:ln>
            </p:spPr>
            <p:txBody>
              <a:bodyPr rot="10800000"/>
              <a:lstStyle/>
              <a:p>
                <a:pPr algn="ctr" latinLnBrk="1"/>
                <a:endParaRPr kumimoji="1" lang="fr-FR" sz="900">
                  <a:latin typeface="Arial Rounded MT Bold"/>
                  <a:ea typeface="굴림"/>
                  <a:cs typeface="굴림"/>
                </a:endParaRPr>
              </a:p>
            </p:txBody>
          </p:sp>
          <p:sp>
            <p:nvSpPr>
              <p:cNvPr id="28987" name="Rectangle 1222"/>
              <p:cNvSpPr>
                <a:spLocks noChangeArrowheads="1"/>
              </p:cNvSpPr>
              <p:nvPr/>
            </p:nvSpPr>
            <p:spPr bwMode="auto">
              <a:xfrm>
                <a:off x="2226" y="3293"/>
                <a:ext cx="23" cy="34"/>
              </a:xfrm>
              <a:prstGeom prst="rect">
                <a:avLst/>
              </a:prstGeom>
              <a:noFill/>
              <a:ln w="4763" cap="rnd">
                <a:solidFill>
                  <a:srgbClr val="000000"/>
                </a:solidFill>
                <a:miter lim="800000"/>
                <a:headEnd/>
                <a:tailEnd/>
              </a:ln>
            </p:spPr>
            <p:txBody>
              <a:bodyPr rot="10800000"/>
              <a:lstStyle/>
              <a:p>
                <a:pPr algn="ctr" latinLnBrk="1"/>
                <a:endParaRPr kumimoji="1" lang="fr-FR" sz="900">
                  <a:latin typeface="Arial Rounded MT Bold"/>
                  <a:ea typeface="굴림"/>
                  <a:cs typeface="굴림"/>
                </a:endParaRPr>
              </a:p>
            </p:txBody>
          </p:sp>
        </p:grpSp>
        <p:grpSp>
          <p:nvGrpSpPr>
            <p:cNvPr id="28959" name="Group 1223"/>
            <p:cNvGrpSpPr>
              <a:grpSpLocks/>
            </p:cNvGrpSpPr>
            <p:nvPr/>
          </p:nvGrpSpPr>
          <p:grpSpPr bwMode="auto">
            <a:xfrm>
              <a:off x="2226" y="2974"/>
              <a:ext cx="23" cy="34"/>
              <a:chOff x="2226" y="2974"/>
              <a:chExt cx="23" cy="34"/>
            </a:xfrm>
          </p:grpSpPr>
          <p:sp>
            <p:nvSpPr>
              <p:cNvPr id="28984" name="Rectangle 1224"/>
              <p:cNvSpPr>
                <a:spLocks noChangeArrowheads="1"/>
              </p:cNvSpPr>
              <p:nvPr/>
            </p:nvSpPr>
            <p:spPr bwMode="auto">
              <a:xfrm>
                <a:off x="2226" y="2974"/>
                <a:ext cx="23" cy="34"/>
              </a:xfrm>
              <a:prstGeom prst="rect">
                <a:avLst/>
              </a:prstGeom>
              <a:solidFill>
                <a:srgbClr val="C0C0C0"/>
              </a:solidFill>
              <a:ln w="9525">
                <a:noFill/>
                <a:miter lim="800000"/>
                <a:headEnd/>
                <a:tailEnd/>
              </a:ln>
            </p:spPr>
            <p:txBody>
              <a:bodyPr rot="10800000"/>
              <a:lstStyle/>
              <a:p>
                <a:pPr algn="ctr" latinLnBrk="1"/>
                <a:endParaRPr kumimoji="1" lang="fr-FR" sz="900">
                  <a:latin typeface="Arial Rounded MT Bold"/>
                  <a:ea typeface="굴림"/>
                  <a:cs typeface="굴림"/>
                </a:endParaRPr>
              </a:p>
            </p:txBody>
          </p:sp>
          <p:sp>
            <p:nvSpPr>
              <p:cNvPr id="28985" name="Rectangle 1225"/>
              <p:cNvSpPr>
                <a:spLocks noChangeArrowheads="1"/>
              </p:cNvSpPr>
              <p:nvPr/>
            </p:nvSpPr>
            <p:spPr bwMode="auto">
              <a:xfrm>
                <a:off x="2226" y="2974"/>
                <a:ext cx="23" cy="34"/>
              </a:xfrm>
              <a:prstGeom prst="rect">
                <a:avLst/>
              </a:prstGeom>
              <a:noFill/>
              <a:ln w="4763" cap="rnd">
                <a:solidFill>
                  <a:srgbClr val="000000"/>
                </a:solidFill>
                <a:miter lim="800000"/>
                <a:headEnd/>
                <a:tailEnd/>
              </a:ln>
            </p:spPr>
            <p:txBody>
              <a:bodyPr rot="10800000"/>
              <a:lstStyle/>
              <a:p>
                <a:pPr algn="ctr" latinLnBrk="1"/>
                <a:endParaRPr kumimoji="1" lang="fr-FR" sz="900">
                  <a:latin typeface="Arial Rounded MT Bold"/>
                  <a:ea typeface="굴림"/>
                  <a:cs typeface="굴림"/>
                </a:endParaRPr>
              </a:p>
            </p:txBody>
          </p:sp>
        </p:grpSp>
        <p:grpSp>
          <p:nvGrpSpPr>
            <p:cNvPr id="28960" name="Group 1226"/>
            <p:cNvGrpSpPr>
              <a:grpSpLocks/>
            </p:cNvGrpSpPr>
            <p:nvPr/>
          </p:nvGrpSpPr>
          <p:grpSpPr bwMode="auto">
            <a:xfrm>
              <a:off x="2234" y="2982"/>
              <a:ext cx="7" cy="9"/>
              <a:chOff x="2234" y="2982"/>
              <a:chExt cx="7" cy="9"/>
            </a:xfrm>
          </p:grpSpPr>
          <p:sp>
            <p:nvSpPr>
              <p:cNvPr id="28982" name="Oval 1227"/>
              <p:cNvSpPr>
                <a:spLocks noChangeArrowheads="1"/>
              </p:cNvSpPr>
              <p:nvPr/>
            </p:nvSpPr>
            <p:spPr bwMode="auto">
              <a:xfrm>
                <a:off x="2234" y="2982"/>
                <a:ext cx="7" cy="9"/>
              </a:xfrm>
              <a:prstGeom prst="ellipse">
                <a:avLst/>
              </a:prstGeom>
              <a:solidFill>
                <a:srgbClr val="FFFFFF"/>
              </a:solidFill>
              <a:ln w="0">
                <a:solidFill>
                  <a:srgbClr val="000000"/>
                </a:solidFill>
                <a:round/>
                <a:headEnd/>
                <a:tailEnd/>
              </a:ln>
            </p:spPr>
            <p:txBody>
              <a:bodyPr rot="10800000"/>
              <a:lstStyle/>
              <a:p>
                <a:pPr algn="ctr" latinLnBrk="1"/>
                <a:endParaRPr kumimoji="1" lang="fr-FR" sz="900">
                  <a:latin typeface="Arial Rounded MT Bold"/>
                  <a:ea typeface="굴림"/>
                  <a:cs typeface="굴림"/>
                </a:endParaRPr>
              </a:p>
            </p:txBody>
          </p:sp>
          <p:sp>
            <p:nvSpPr>
              <p:cNvPr id="28983" name="Oval 1228"/>
              <p:cNvSpPr>
                <a:spLocks noChangeArrowheads="1"/>
              </p:cNvSpPr>
              <p:nvPr/>
            </p:nvSpPr>
            <p:spPr bwMode="auto">
              <a:xfrm>
                <a:off x="2234" y="2982"/>
                <a:ext cx="7" cy="9"/>
              </a:xfrm>
              <a:prstGeom prst="ellipse">
                <a:avLst/>
              </a:prstGeom>
              <a:noFill/>
              <a:ln w="4763" cap="rnd">
                <a:solidFill>
                  <a:srgbClr val="000000"/>
                </a:solidFill>
                <a:round/>
                <a:headEnd/>
                <a:tailEnd/>
              </a:ln>
            </p:spPr>
            <p:txBody>
              <a:bodyPr rot="10800000"/>
              <a:lstStyle/>
              <a:p>
                <a:pPr algn="ctr" latinLnBrk="1"/>
                <a:endParaRPr kumimoji="1" lang="fr-FR" sz="900">
                  <a:latin typeface="Arial Rounded MT Bold"/>
                  <a:ea typeface="굴림"/>
                  <a:cs typeface="굴림"/>
                </a:endParaRPr>
              </a:p>
            </p:txBody>
          </p:sp>
        </p:grpSp>
        <p:grpSp>
          <p:nvGrpSpPr>
            <p:cNvPr id="28961" name="Group 1229"/>
            <p:cNvGrpSpPr>
              <a:grpSpLocks/>
            </p:cNvGrpSpPr>
            <p:nvPr/>
          </p:nvGrpSpPr>
          <p:grpSpPr bwMode="auto">
            <a:xfrm>
              <a:off x="2234" y="3310"/>
              <a:ext cx="7" cy="9"/>
              <a:chOff x="2234" y="3310"/>
              <a:chExt cx="7" cy="9"/>
            </a:xfrm>
          </p:grpSpPr>
          <p:sp>
            <p:nvSpPr>
              <p:cNvPr id="28980" name="Oval 1230"/>
              <p:cNvSpPr>
                <a:spLocks noChangeArrowheads="1"/>
              </p:cNvSpPr>
              <p:nvPr/>
            </p:nvSpPr>
            <p:spPr bwMode="auto">
              <a:xfrm>
                <a:off x="2234" y="3310"/>
                <a:ext cx="7" cy="9"/>
              </a:xfrm>
              <a:prstGeom prst="ellipse">
                <a:avLst/>
              </a:prstGeom>
              <a:solidFill>
                <a:srgbClr val="FFFFFF"/>
              </a:solidFill>
              <a:ln w="0">
                <a:solidFill>
                  <a:srgbClr val="000000"/>
                </a:solidFill>
                <a:round/>
                <a:headEnd/>
                <a:tailEnd/>
              </a:ln>
            </p:spPr>
            <p:txBody>
              <a:bodyPr rot="10800000"/>
              <a:lstStyle/>
              <a:p>
                <a:pPr algn="ctr" latinLnBrk="1"/>
                <a:endParaRPr kumimoji="1" lang="fr-FR" sz="900">
                  <a:latin typeface="Arial Rounded MT Bold"/>
                  <a:ea typeface="굴림"/>
                  <a:cs typeface="굴림"/>
                </a:endParaRPr>
              </a:p>
            </p:txBody>
          </p:sp>
          <p:sp>
            <p:nvSpPr>
              <p:cNvPr id="28981" name="Oval 1231"/>
              <p:cNvSpPr>
                <a:spLocks noChangeArrowheads="1"/>
              </p:cNvSpPr>
              <p:nvPr/>
            </p:nvSpPr>
            <p:spPr bwMode="auto">
              <a:xfrm>
                <a:off x="2234" y="3310"/>
                <a:ext cx="7" cy="9"/>
              </a:xfrm>
              <a:prstGeom prst="ellipse">
                <a:avLst/>
              </a:prstGeom>
              <a:noFill/>
              <a:ln w="4763" cap="rnd">
                <a:solidFill>
                  <a:srgbClr val="000000"/>
                </a:solidFill>
                <a:round/>
                <a:headEnd/>
                <a:tailEnd/>
              </a:ln>
            </p:spPr>
            <p:txBody>
              <a:bodyPr rot="10800000"/>
              <a:lstStyle/>
              <a:p>
                <a:pPr algn="ctr" latinLnBrk="1"/>
                <a:endParaRPr kumimoji="1" lang="fr-FR" sz="900">
                  <a:latin typeface="Arial Rounded MT Bold"/>
                  <a:ea typeface="굴림"/>
                  <a:cs typeface="굴림"/>
                </a:endParaRPr>
              </a:p>
            </p:txBody>
          </p:sp>
        </p:grpSp>
        <p:grpSp>
          <p:nvGrpSpPr>
            <p:cNvPr id="28962" name="Group 1232"/>
            <p:cNvGrpSpPr>
              <a:grpSpLocks/>
            </p:cNvGrpSpPr>
            <p:nvPr/>
          </p:nvGrpSpPr>
          <p:grpSpPr bwMode="auto">
            <a:xfrm>
              <a:off x="2174" y="3077"/>
              <a:ext cx="112" cy="26"/>
              <a:chOff x="2174" y="3077"/>
              <a:chExt cx="112" cy="26"/>
            </a:xfrm>
          </p:grpSpPr>
          <p:sp>
            <p:nvSpPr>
              <p:cNvPr id="28978" name="Rectangle 1233"/>
              <p:cNvSpPr>
                <a:spLocks noChangeArrowheads="1"/>
              </p:cNvSpPr>
              <p:nvPr/>
            </p:nvSpPr>
            <p:spPr bwMode="auto">
              <a:xfrm>
                <a:off x="2174" y="3077"/>
                <a:ext cx="112" cy="26"/>
              </a:xfrm>
              <a:prstGeom prst="rect">
                <a:avLst/>
              </a:prstGeom>
              <a:solidFill>
                <a:srgbClr val="BBE0E3"/>
              </a:solidFill>
              <a:ln w="9525">
                <a:noFill/>
                <a:miter lim="800000"/>
                <a:headEnd/>
                <a:tailEnd/>
              </a:ln>
            </p:spPr>
            <p:txBody>
              <a:bodyPr rot="10800000"/>
              <a:lstStyle/>
              <a:p>
                <a:pPr algn="ctr" latinLnBrk="1"/>
                <a:endParaRPr kumimoji="1" lang="fr-FR" sz="900">
                  <a:latin typeface="Arial Rounded MT Bold"/>
                  <a:ea typeface="굴림"/>
                  <a:cs typeface="굴림"/>
                </a:endParaRPr>
              </a:p>
            </p:txBody>
          </p:sp>
          <p:sp>
            <p:nvSpPr>
              <p:cNvPr id="28979" name="Rectangle 1234"/>
              <p:cNvSpPr>
                <a:spLocks noChangeArrowheads="1"/>
              </p:cNvSpPr>
              <p:nvPr/>
            </p:nvSpPr>
            <p:spPr bwMode="auto">
              <a:xfrm>
                <a:off x="2174" y="3077"/>
                <a:ext cx="112" cy="26"/>
              </a:xfrm>
              <a:prstGeom prst="rect">
                <a:avLst/>
              </a:prstGeom>
              <a:noFill/>
              <a:ln w="4763" cap="rnd">
                <a:solidFill>
                  <a:srgbClr val="000000"/>
                </a:solidFill>
                <a:miter lim="800000"/>
                <a:headEnd/>
                <a:tailEnd/>
              </a:ln>
            </p:spPr>
            <p:txBody>
              <a:bodyPr rot="10800000"/>
              <a:lstStyle/>
              <a:p>
                <a:pPr algn="ctr" latinLnBrk="1"/>
                <a:endParaRPr kumimoji="1" lang="fr-FR" sz="900">
                  <a:latin typeface="Arial Rounded MT Bold"/>
                  <a:ea typeface="굴림"/>
                  <a:cs typeface="굴림"/>
                </a:endParaRPr>
              </a:p>
            </p:txBody>
          </p:sp>
        </p:grpSp>
        <p:grpSp>
          <p:nvGrpSpPr>
            <p:cNvPr id="28963" name="Group 1235"/>
            <p:cNvGrpSpPr>
              <a:grpSpLocks/>
            </p:cNvGrpSpPr>
            <p:nvPr/>
          </p:nvGrpSpPr>
          <p:grpSpPr bwMode="auto">
            <a:xfrm>
              <a:off x="2174" y="3198"/>
              <a:ext cx="112" cy="26"/>
              <a:chOff x="2174" y="3198"/>
              <a:chExt cx="112" cy="26"/>
            </a:xfrm>
          </p:grpSpPr>
          <p:sp>
            <p:nvSpPr>
              <p:cNvPr id="28976" name="Rectangle 1236"/>
              <p:cNvSpPr>
                <a:spLocks noChangeArrowheads="1"/>
              </p:cNvSpPr>
              <p:nvPr/>
            </p:nvSpPr>
            <p:spPr bwMode="auto">
              <a:xfrm>
                <a:off x="2174" y="3198"/>
                <a:ext cx="112" cy="26"/>
              </a:xfrm>
              <a:prstGeom prst="rect">
                <a:avLst/>
              </a:prstGeom>
              <a:solidFill>
                <a:srgbClr val="BBE0E3"/>
              </a:solidFill>
              <a:ln w="9525">
                <a:noFill/>
                <a:miter lim="800000"/>
                <a:headEnd/>
                <a:tailEnd/>
              </a:ln>
            </p:spPr>
            <p:txBody>
              <a:bodyPr rot="10800000"/>
              <a:lstStyle/>
              <a:p>
                <a:pPr algn="ctr" latinLnBrk="1"/>
                <a:endParaRPr kumimoji="1" lang="fr-FR" sz="900">
                  <a:latin typeface="Arial Rounded MT Bold"/>
                  <a:ea typeface="굴림"/>
                  <a:cs typeface="굴림"/>
                </a:endParaRPr>
              </a:p>
            </p:txBody>
          </p:sp>
          <p:sp>
            <p:nvSpPr>
              <p:cNvPr id="28977" name="Rectangle 1237"/>
              <p:cNvSpPr>
                <a:spLocks noChangeArrowheads="1"/>
              </p:cNvSpPr>
              <p:nvPr/>
            </p:nvSpPr>
            <p:spPr bwMode="auto">
              <a:xfrm>
                <a:off x="2174" y="3198"/>
                <a:ext cx="112" cy="26"/>
              </a:xfrm>
              <a:prstGeom prst="rect">
                <a:avLst/>
              </a:prstGeom>
              <a:noFill/>
              <a:ln w="4763" cap="rnd">
                <a:solidFill>
                  <a:srgbClr val="000000"/>
                </a:solidFill>
                <a:miter lim="800000"/>
                <a:headEnd/>
                <a:tailEnd/>
              </a:ln>
            </p:spPr>
            <p:txBody>
              <a:bodyPr rot="10800000"/>
              <a:lstStyle/>
              <a:p>
                <a:pPr algn="ctr" latinLnBrk="1"/>
                <a:endParaRPr kumimoji="1" lang="fr-FR" sz="900">
                  <a:latin typeface="Arial Rounded MT Bold"/>
                  <a:ea typeface="굴림"/>
                  <a:cs typeface="굴림"/>
                </a:endParaRPr>
              </a:p>
            </p:txBody>
          </p:sp>
        </p:grpSp>
        <p:grpSp>
          <p:nvGrpSpPr>
            <p:cNvPr id="28964" name="Group 1238"/>
            <p:cNvGrpSpPr>
              <a:grpSpLocks/>
            </p:cNvGrpSpPr>
            <p:nvPr/>
          </p:nvGrpSpPr>
          <p:grpSpPr bwMode="auto">
            <a:xfrm>
              <a:off x="2263" y="3086"/>
              <a:ext cx="8" cy="8"/>
              <a:chOff x="2263" y="3086"/>
              <a:chExt cx="8" cy="8"/>
            </a:xfrm>
          </p:grpSpPr>
          <p:sp>
            <p:nvSpPr>
              <p:cNvPr id="28974" name="Freeform 1239"/>
              <p:cNvSpPr>
                <a:spLocks/>
              </p:cNvSpPr>
              <p:nvPr/>
            </p:nvSpPr>
            <p:spPr bwMode="auto">
              <a:xfrm>
                <a:off x="2263" y="3086"/>
                <a:ext cx="8" cy="8"/>
              </a:xfrm>
              <a:custGeom>
                <a:avLst/>
                <a:gdLst>
                  <a:gd name="T0" fmla="*/ 2 w 8"/>
                  <a:gd name="T1" fmla="*/ 0 h 8"/>
                  <a:gd name="T2" fmla="*/ 0 w 8"/>
                  <a:gd name="T3" fmla="*/ 4 h 8"/>
                  <a:gd name="T4" fmla="*/ 2 w 8"/>
                  <a:gd name="T5" fmla="*/ 8 h 8"/>
                  <a:gd name="T6" fmla="*/ 6 w 8"/>
                  <a:gd name="T7" fmla="*/ 8 h 8"/>
                  <a:gd name="T8" fmla="*/ 8 w 8"/>
                  <a:gd name="T9" fmla="*/ 4 h 8"/>
                  <a:gd name="T10" fmla="*/ 6 w 8"/>
                  <a:gd name="T11" fmla="*/ 0 h 8"/>
                  <a:gd name="T12" fmla="*/ 2 w 8"/>
                  <a:gd name="T13" fmla="*/ 0 h 8"/>
                  <a:gd name="T14" fmla="*/ 0 60000 65536"/>
                  <a:gd name="T15" fmla="*/ 0 60000 65536"/>
                  <a:gd name="T16" fmla="*/ 0 60000 65536"/>
                  <a:gd name="T17" fmla="*/ 0 60000 65536"/>
                  <a:gd name="T18" fmla="*/ 0 60000 65536"/>
                  <a:gd name="T19" fmla="*/ 0 60000 65536"/>
                  <a:gd name="T20" fmla="*/ 0 60000 65536"/>
                  <a:gd name="T21" fmla="*/ 0 w 8"/>
                  <a:gd name="T22" fmla="*/ 0 h 8"/>
                  <a:gd name="T23" fmla="*/ 8 w 8"/>
                  <a:gd name="T24" fmla="*/ 8 h 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8">
                    <a:moveTo>
                      <a:pt x="2" y="0"/>
                    </a:moveTo>
                    <a:lnTo>
                      <a:pt x="0" y="4"/>
                    </a:lnTo>
                    <a:lnTo>
                      <a:pt x="2" y="8"/>
                    </a:lnTo>
                    <a:lnTo>
                      <a:pt x="6" y="8"/>
                    </a:lnTo>
                    <a:lnTo>
                      <a:pt x="8" y="4"/>
                    </a:lnTo>
                    <a:lnTo>
                      <a:pt x="6" y="0"/>
                    </a:lnTo>
                    <a:lnTo>
                      <a:pt x="2" y="0"/>
                    </a:lnTo>
                    <a:close/>
                  </a:path>
                </a:pathLst>
              </a:custGeom>
              <a:solidFill>
                <a:srgbClr val="808080"/>
              </a:solidFill>
              <a:ln w="9525">
                <a:noFill/>
                <a:round/>
                <a:headEnd/>
                <a:tailEnd/>
              </a:ln>
            </p:spPr>
            <p:txBody>
              <a:bodyPr rot="10800000"/>
              <a:lstStyle/>
              <a:p>
                <a:endParaRPr lang="fr-FR"/>
              </a:p>
            </p:txBody>
          </p:sp>
          <p:sp>
            <p:nvSpPr>
              <p:cNvPr id="28975" name="Freeform 1240"/>
              <p:cNvSpPr>
                <a:spLocks/>
              </p:cNvSpPr>
              <p:nvPr/>
            </p:nvSpPr>
            <p:spPr bwMode="auto">
              <a:xfrm>
                <a:off x="2263" y="3086"/>
                <a:ext cx="8" cy="8"/>
              </a:xfrm>
              <a:custGeom>
                <a:avLst/>
                <a:gdLst>
                  <a:gd name="T0" fmla="*/ 2 w 8"/>
                  <a:gd name="T1" fmla="*/ 0 h 8"/>
                  <a:gd name="T2" fmla="*/ 0 w 8"/>
                  <a:gd name="T3" fmla="*/ 4 h 8"/>
                  <a:gd name="T4" fmla="*/ 2 w 8"/>
                  <a:gd name="T5" fmla="*/ 8 h 8"/>
                  <a:gd name="T6" fmla="*/ 6 w 8"/>
                  <a:gd name="T7" fmla="*/ 8 h 8"/>
                  <a:gd name="T8" fmla="*/ 8 w 8"/>
                  <a:gd name="T9" fmla="*/ 4 h 8"/>
                  <a:gd name="T10" fmla="*/ 6 w 8"/>
                  <a:gd name="T11" fmla="*/ 0 h 8"/>
                  <a:gd name="T12" fmla="*/ 2 w 8"/>
                  <a:gd name="T13" fmla="*/ 0 h 8"/>
                  <a:gd name="T14" fmla="*/ 0 60000 65536"/>
                  <a:gd name="T15" fmla="*/ 0 60000 65536"/>
                  <a:gd name="T16" fmla="*/ 0 60000 65536"/>
                  <a:gd name="T17" fmla="*/ 0 60000 65536"/>
                  <a:gd name="T18" fmla="*/ 0 60000 65536"/>
                  <a:gd name="T19" fmla="*/ 0 60000 65536"/>
                  <a:gd name="T20" fmla="*/ 0 60000 65536"/>
                  <a:gd name="T21" fmla="*/ 0 w 8"/>
                  <a:gd name="T22" fmla="*/ 0 h 8"/>
                  <a:gd name="T23" fmla="*/ 8 w 8"/>
                  <a:gd name="T24" fmla="*/ 8 h 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8">
                    <a:moveTo>
                      <a:pt x="2" y="0"/>
                    </a:moveTo>
                    <a:lnTo>
                      <a:pt x="0" y="4"/>
                    </a:lnTo>
                    <a:lnTo>
                      <a:pt x="2" y="8"/>
                    </a:lnTo>
                    <a:lnTo>
                      <a:pt x="6" y="8"/>
                    </a:lnTo>
                    <a:lnTo>
                      <a:pt x="8" y="4"/>
                    </a:lnTo>
                    <a:lnTo>
                      <a:pt x="6" y="0"/>
                    </a:lnTo>
                    <a:lnTo>
                      <a:pt x="2" y="0"/>
                    </a:lnTo>
                    <a:close/>
                  </a:path>
                </a:pathLst>
              </a:custGeom>
              <a:noFill/>
              <a:ln w="4763" cap="rnd">
                <a:solidFill>
                  <a:srgbClr val="000000"/>
                </a:solidFill>
                <a:round/>
                <a:headEnd/>
                <a:tailEnd/>
              </a:ln>
            </p:spPr>
            <p:txBody>
              <a:bodyPr rot="10800000"/>
              <a:lstStyle/>
              <a:p>
                <a:endParaRPr lang="fr-FR"/>
              </a:p>
            </p:txBody>
          </p:sp>
        </p:grpSp>
        <p:grpSp>
          <p:nvGrpSpPr>
            <p:cNvPr id="28965" name="Group 1241"/>
            <p:cNvGrpSpPr>
              <a:grpSpLocks/>
            </p:cNvGrpSpPr>
            <p:nvPr/>
          </p:nvGrpSpPr>
          <p:grpSpPr bwMode="auto">
            <a:xfrm>
              <a:off x="2263" y="3207"/>
              <a:ext cx="8" cy="8"/>
              <a:chOff x="2263" y="3207"/>
              <a:chExt cx="8" cy="8"/>
            </a:xfrm>
          </p:grpSpPr>
          <p:sp>
            <p:nvSpPr>
              <p:cNvPr id="28972" name="Freeform 1242"/>
              <p:cNvSpPr>
                <a:spLocks/>
              </p:cNvSpPr>
              <p:nvPr/>
            </p:nvSpPr>
            <p:spPr bwMode="auto">
              <a:xfrm>
                <a:off x="2263" y="3207"/>
                <a:ext cx="8" cy="8"/>
              </a:xfrm>
              <a:custGeom>
                <a:avLst/>
                <a:gdLst>
                  <a:gd name="T0" fmla="*/ 2 w 8"/>
                  <a:gd name="T1" fmla="*/ 0 h 8"/>
                  <a:gd name="T2" fmla="*/ 0 w 8"/>
                  <a:gd name="T3" fmla="*/ 4 h 8"/>
                  <a:gd name="T4" fmla="*/ 2 w 8"/>
                  <a:gd name="T5" fmla="*/ 8 h 8"/>
                  <a:gd name="T6" fmla="*/ 6 w 8"/>
                  <a:gd name="T7" fmla="*/ 8 h 8"/>
                  <a:gd name="T8" fmla="*/ 8 w 8"/>
                  <a:gd name="T9" fmla="*/ 4 h 8"/>
                  <a:gd name="T10" fmla="*/ 6 w 8"/>
                  <a:gd name="T11" fmla="*/ 0 h 8"/>
                  <a:gd name="T12" fmla="*/ 2 w 8"/>
                  <a:gd name="T13" fmla="*/ 0 h 8"/>
                  <a:gd name="T14" fmla="*/ 0 60000 65536"/>
                  <a:gd name="T15" fmla="*/ 0 60000 65536"/>
                  <a:gd name="T16" fmla="*/ 0 60000 65536"/>
                  <a:gd name="T17" fmla="*/ 0 60000 65536"/>
                  <a:gd name="T18" fmla="*/ 0 60000 65536"/>
                  <a:gd name="T19" fmla="*/ 0 60000 65536"/>
                  <a:gd name="T20" fmla="*/ 0 60000 65536"/>
                  <a:gd name="T21" fmla="*/ 0 w 8"/>
                  <a:gd name="T22" fmla="*/ 0 h 8"/>
                  <a:gd name="T23" fmla="*/ 8 w 8"/>
                  <a:gd name="T24" fmla="*/ 8 h 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8">
                    <a:moveTo>
                      <a:pt x="2" y="0"/>
                    </a:moveTo>
                    <a:lnTo>
                      <a:pt x="0" y="4"/>
                    </a:lnTo>
                    <a:lnTo>
                      <a:pt x="2" y="8"/>
                    </a:lnTo>
                    <a:lnTo>
                      <a:pt x="6" y="8"/>
                    </a:lnTo>
                    <a:lnTo>
                      <a:pt x="8" y="4"/>
                    </a:lnTo>
                    <a:lnTo>
                      <a:pt x="6" y="0"/>
                    </a:lnTo>
                    <a:lnTo>
                      <a:pt x="2" y="0"/>
                    </a:lnTo>
                    <a:close/>
                  </a:path>
                </a:pathLst>
              </a:custGeom>
              <a:solidFill>
                <a:srgbClr val="808080"/>
              </a:solidFill>
              <a:ln w="9525">
                <a:noFill/>
                <a:round/>
                <a:headEnd/>
                <a:tailEnd/>
              </a:ln>
            </p:spPr>
            <p:txBody>
              <a:bodyPr rot="10800000"/>
              <a:lstStyle/>
              <a:p>
                <a:endParaRPr lang="fr-FR"/>
              </a:p>
            </p:txBody>
          </p:sp>
          <p:sp>
            <p:nvSpPr>
              <p:cNvPr id="28973" name="Freeform 1243"/>
              <p:cNvSpPr>
                <a:spLocks/>
              </p:cNvSpPr>
              <p:nvPr/>
            </p:nvSpPr>
            <p:spPr bwMode="auto">
              <a:xfrm>
                <a:off x="2263" y="3207"/>
                <a:ext cx="8" cy="8"/>
              </a:xfrm>
              <a:custGeom>
                <a:avLst/>
                <a:gdLst>
                  <a:gd name="T0" fmla="*/ 2 w 8"/>
                  <a:gd name="T1" fmla="*/ 0 h 8"/>
                  <a:gd name="T2" fmla="*/ 0 w 8"/>
                  <a:gd name="T3" fmla="*/ 4 h 8"/>
                  <a:gd name="T4" fmla="*/ 2 w 8"/>
                  <a:gd name="T5" fmla="*/ 8 h 8"/>
                  <a:gd name="T6" fmla="*/ 6 w 8"/>
                  <a:gd name="T7" fmla="*/ 8 h 8"/>
                  <a:gd name="T8" fmla="*/ 8 w 8"/>
                  <a:gd name="T9" fmla="*/ 4 h 8"/>
                  <a:gd name="T10" fmla="*/ 6 w 8"/>
                  <a:gd name="T11" fmla="*/ 0 h 8"/>
                  <a:gd name="T12" fmla="*/ 2 w 8"/>
                  <a:gd name="T13" fmla="*/ 0 h 8"/>
                  <a:gd name="T14" fmla="*/ 0 60000 65536"/>
                  <a:gd name="T15" fmla="*/ 0 60000 65536"/>
                  <a:gd name="T16" fmla="*/ 0 60000 65536"/>
                  <a:gd name="T17" fmla="*/ 0 60000 65536"/>
                  <a:gd name="T18" fmla="*/ 0 60000 65536"/>
                  <a:gd name="T19" fmla="*/ 0 60000 65536"/>
                  <a:gd name="T20" fmla="*/ 0 60000 65536"/>
                  <a:gd name="T21" fmla="*/ 0 w 8"/>
                  <a:gd name="T22" fmla="*/ 0 h 8"/>
                  <a:gd name="T23" fmla="*/ 8 w 8"/>
                  <a:gd name="T24" fmla="*/ 8 h 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8">
                    <a:moveTo>
                      <a:pt x="2" y="0"/>
                    </a:moveTo>
                    <a:lnTo>
                      <a:pt x="0" y="4"/>
                    </a:lnTo>
                    <a:lnTo>
                      <a:pt x="2" y="8"/>
                    </a:lnTo>
                    <a:lnTo>
                      <a:pt x="6" y="8"/>
                    </a:lnTo>
                    <a:lnTo>
                      <a:pt x="8" y="4"/>
                    </a:lnTo>
                    <a:lnTo>
                      <a:pt x="6" y="0"/>
                    </a:lnTo>
                    <a:lnTo>
                      <a:pt x="2" y="0"/>
                    </a:lnTo>
                    <a:close/>
                  </a:path>
                </a:pathLst>
              </a:custGeom>
              <a:noFill/>
              <a:ln w="4763" cap="rnd">
                <a:solidFill>
                  <a:srgbClr val="000000"/>
                </a:solidFill>
                <a:round/>
                <a:headEnd/>
                <a:tailEnd/>
              </a:ln>
            </p:spPr>
            <p:txBody>
              <a:bodyPr rot="10800000"/>
              <a:lstStyle/>
              <a:p>
                <a:endParaRPr lang="fr-FR"/>
              </a:p>
            </p:txBody>
          </p:sp>
        </p:grpSp>
        <p:grpSp>
          <p:nvGrpSpPr>
            <p:cNvPr id="28966" name="Group 1244"/>
            <p:cNvGrpSpPr>
              <a:grpSpLocks/>
            </p:cNvGrpSpPr>
            <p:nvPr/>
          </p:nvGrpSpPr>
          <p:grpSpPr bwMode="auto">
            <a:xfrm>
              <a:off x="2174" y="3086"/>
              <a:ext cx="8" cy="8"/>
              <a:chOff x="2174" y="3086"/>
              <a:chExt cx="8" cy="8"/>
            </a:xfrm>
          </p:grpSpPr>
          <p:sp>
            <p:nvSpPr>
              <p:cNvPr id="28970" name="Freeform 1245"/>
              <p:cNvSpPr>
                <a:spLocks/>
              </p:cNvSpPr>
              <p:nvPr/>
            </p:nvSpPr>
            <p:spPr bwMode="auto">
              <a:xfrm>
                <a:off x="2174" y="3086"/>
                <a:ext cx="8" cy="8"/>
              </a:xfrm>
              <a:custGeom>
                <a:avLst/>
                <a:gdLst>
                  <a:gd name="T0" fmla="*/ 2 w 8"/>
                  <a:gd name="T1" fmla="*/ 0 h 8"/>
                  <a:gd name="T2" fmla="*/ 0 w 8"/>
                  <a:gd name="T3" fmla="*/ 4 h 8"/>
                  <a:gd name="T4" fmla="*/ 2 w 8"/>
                  <a:gd name="T5" fmla="*/ 8 h 8"/>
                  <a:gd name="T6" fmla="*/ 6 w 8"/>
                  <a:gd name="T7" fmla="*/ 8 h 8"/>
                  <a:gd name="T8" fmla="*/ 8 w 8"/>
                  <a:gd name="T9" fmla="*/ 4 h 8"/>
                  <a:gd name="T10" fmla="*/ 6 w 8"/>
                  <a:gd name="T11" fmla="*/ 0 h 8"/>
                  <a:gd name="T12" fmla="*/ 2 w 8"/>
                  <a:gd name="T13" fmla="*/ 0 h 8"/>
                  <a:gd name="T14" fmla="*/ 0 60000 65536"/>
                  <a:gd name="T15" fmla="*/ 0 60000 65536"/>
                  <a:gd name="T16" fmla="*/ 0 60000 65536"/>
                  <a:gd name="T17" fmla="*/ 0 60000 65536"/>
                  <a:gd name="T18" fmla="*/ 0 60000 65536"/>
                  <a:gd name="T19" fmla="*/ 0 60000 65536"/>
                  <a:gd name="T20" fmla="*/ 0 60000 65536"/>
                  <a:gd name="T21" fmla="*/ 0 w 8"/>
                  <a:gd name="T22" fmla="*/ 0 h 8"/>
                  <a:gd name="T23" fmla="*/ 8 w 8"/>
                  <a:gd name="T24" fmla="*/ 8 h 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8">
                    <a:moveTo>
                      <a:pt x="2" y="0"/>
                    </a:moveTo>
                    <a:lnTo>
                      <a:pt x="0" y="4"/>
                    </a:lnTo>
                    <a:lnTo>
                      <a:pt x="2" y="8"/>
                    </a:lnTo>
                    <a:lnTo>
                      <a:pt x="6" y="8"/>
                    </a:lnTo>
                    <a:lnTo>
                      <a:pt x="8" y="4"/>
                    </a:lnTo>
                    <a:lnTo>
                      <a:pt x="6" y="0"/>
                    </a:lnTo>
                    <a:lnTo>
                      <a:pt x="2" y="0"/>
                    </a:lnTo>
                    <a:close/>
                  </a:path>
                </a:pathLst>
              </a:custGeom>
              <a:solidFill>
                <a:srgbClr val="808080"/>
              </a:solidFill>
              <a:ln w="9525">
                <a:noFill/>
                <a:round/>
                <a:headEnd/>
                <a:tailEnd/>
              </a:ln>
            </p:spPr>
            <p:txBody>
              <a:bodyPr rot="10800000"/>
              <a:lstStyle/>
              <a:p>
                <a:endParaRPr lang="fr-FR"/>
              </a:p>
            </p:txBody>
          </p:sp>
          <p:sp>
            <p:nvSpPr>
              <p:cNvPr id="28971" name="Freeform 1246"/>
              <p:cNvSpPr>
                <a:spLocks/>
              </p:cNvSpPr>
              <p:nvPr/>
            </p:nvSpPr>
            <p:spPr bwMode="auto">
              <a:xfrm>
                <a:off x="2174" y="3086"/>
                <a:ext cx="8" cy="8"/>
              </a:xfrm>
              <a:custGeom>
                <a:avLst/>
                <a:gdLst>
                  <a:gd name="T0" fmla="*/ 2 w 8"/>
                  <a:gd name="T1" fmla="*/ 0 h 8"/>
                  <a:gd name="T2" fmla="*/ 0 w 8"/>
                  <a:gd name="T3" fmla="*/ 4 h 8"/>
                  <a:gd name="T4" fmla="*/ 2 w 8"/>
                  <a:gd name="T5" fmla="*/ 8 h 8"/>
                  <a:gd name="T6" fmla="*/ 6 w 8"/>
                  <a:gd name="T7" fmla="*/ 8 h 8"/>
                  <a:gd name="T8" fmla="*/ 8 w 8"/>
                  <a:gd name="T9" fmla="*/ 4 h 8"/>
                  <a:gd name="T10" fmla="*/ 6 w 8"/>
                  <a:gd name="T11" fmla="*/ 0 h 8"/>
                  <a:gd name="T12" fmla="*/ 2 w 8"/>
                  <a:gd name="T13" fmla="*/ 0 h 8"/>
                  <a:gd name="T14" fmla="*/ 0 60000 65536"/>
                  <a:gd name="T15" fmla="*/ 0 60000 65536"/>
                  <a:gd name="T16" fmla="*/ 0 60000 65536"/>
                  <a:gd name="T17" fmla="*/ 0 60000 65536"/>
                  <a:gd name="T18" fmla="*/ 0 60000 65536"/>
                  <a:gd name="T19" fmla="*/ 0 60000 65536"/>
                  <a:gd name="T20" fmla="*/ 0 60000 65536"/>
                  <a:gd name="T21" fmla="*/ 0 w 8"/>
                  <a:gd name="T22" fmla="*/ 0 h 8"/>
                  <a:gd name="T23" fmla="*/ 8 w 8"/>
                  <a:gd name="T24" fmla="*/ 8 h 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8">
                    <a:moveTo>
                      <a:pt x="2" y="0"/>
                    </a:moveTo>
                    <a:lnTo>
                      <a:pt x="0" y="4"/>
                    </a:lnTo>
                    <a:lnTo>
                      <a:pt x="2" y="8"/>
                    </a:lnTo>
                    <a:lnTo>
                      <a:pt x="6" y="8"/>
                    </a:lnTo>
                    <a:lnTo>
                      <a:pt x="8" y="4"/>
                    </a:lnTo>
                    <a:lnTo>
                      <a:pt x="6" y="0"/>
                    </a:lnTo>
                    <a:lnTo>
                      <a:pt x="2" y="0"/>
                    </a:lnTo>
                    <a:close/>
                  </a:path>
                </a:pathLst>
              </a:custGeom>
              <a:noFill/>
              <a:ln w="4763" cap="rnd">
                <a:solidFill>
                  <a:srgbClr val="000000"/>
                </a:solidFill>
                <a:round/>
                <a:headEnd/>
                <a:tailEnd/>
              </a:ln>
            </p:spPr>
            <p:txBody>
              <a:bodyPr rot="10800000"/>
              <a:lstStyle/>
              <a:p>
                <a:endParaRPr lang="fr-FR"/>
              </a:p>
            </p:txBody>
          </p:sp>
        </p:grpSp>
        <p:grpSp>
          <p:nvGrpSpPr>
            <p:cNvPr id="28967" name="Group 1247"/>
            <p:cNvGrpSpPr>
              <a:grpSpLocks/>
            </p:cNvGrpSpPr>
            <p:nvPr/>
          </p:nvGrpSpPr>
          <p:grpSpPr bwMode="auto">
            <a:xfrm>
              <a:off x="2174" y="3207"/>
              <a:ext cx="8" cy="8"/>
              <a:chOff x="2174" y="3207"/>
              <a:chExt cx="8" cy="8"/>
            </a:xfrm>
          </p:grpSpPr>
          <p:sp>
            <p:nvSpPr>
              <p:cNvPr id="28968" name="Freeform 1248"/>
              <p:cNvSpPr>
                <a:spLocks/>
              </p:cNvSpPr>
              <p:nvPr/>
            </p:nvSpPr>
            <p:spPr bwMode="auto">
              <a:xfrm>
                <a:off x="2174" y="3207"/>
                <a:ext cx="8" cy="8"/>
              </a:xfrm>
              <a:custGeom>
                <a:avLst/>
                <a:gdLst>
                  <a:gd name="T0" fmla="*/ 2 w 8"/>
                  <a:gd name="T1" fmla="*/ 0 h 8"/>
                  <a:gd name="T2" fmla="*/ 0 w 8"/>
                  <a:gd name="T3" fmla="*/ 4 h 8"/>
                  <a:gd name="T4" fmla="*/ 2 w 8"/>
                  <a:gd name="T5" fmla="*/ 8 h 8"/>
                  <a:gd name="T6" fmla="*/ 6 w 8"/>
                  <a:gd name="T7" fmla="*/ 8 h 8"/>
                  <a:gd name="T8" fmla="*/ 8 w 8"/>
                  <a:gd name="T9" fmla="*/ 4 h 8"/>
                  <a:gd name="T10" fmla="*/ 6 w 8"/>
                  <a:gd name="T11" fmla="*/ 0 h 8"/>
                  <a:gd name="T12" fmla="*/ 2 w 8"/>
                  <a:gd name="T13" fmla="*/ 0 h 8"/>
                  <a:gd name="T14" fmla="*/ 0 60000 65536"/>
                  <a:gd name="T15" fmla="*/ 0 60000 65536"/>
                  <a:gd name="T16" fmla="*/ 0 60000 65536"/>
                  <a:gd name="T17" fmla="*/ 0 60000 65536"/>
                  <a:gd name="T18" fmla="*/ 0 60000 65536"/>
                  <a:gd name="T19" fmla="*/ 0 60000 65536"/>
                  <a:gd name="T20" fmla="*/ 0 60000 65536"/>
                  <a:gd name="T21" fmla="*/ 0 w 8"/>
                  <a:gd name="T22" fmla="*/ 0 h 8"/>
                  <a:gd name="T23" fmla="*/ 8 w 8"/>
                  <a:gd name="T24" fmla="*/ 8 h 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8">
                    <a:moveTo>
                      <a:pt x="2" y="0"/>
                    </a:moveTo>
                    <a:lnTo>
                      <a:pt x="0" y="4"/>
                    </a:lnTo>
                    <a:lnTo>
                      <a:pt x="2" y="8"/>
                    </a:lnTo>
                    <a:lnTo>
                      <a:pt x="6" y="8"/>
                    </a:lnTo>
                    <a:lnTo>
                      <a:pt x="8" y="4"/>
                    </a:lnTo>
                    <a:lnTo>
                      <a:pt x="6" y="0"/>
                    </a:lnTo>
                    <a:lnTo>
                      <a:pt x="2" y="0"/>
                    </a:lnTo>
                    <a:close/>
                  </a:path>
                </a:pathLst>
              </a:custGeom>
              <a:solidFill>
                <a:srgbClr val="808080"/>
              </a:solidFill>
              <a:ln w="9525">
                <a:noFill/>
                <a:round/>
                <a:headEnd/>
                <a:tailEnd/>
              </a:ln>
            </p:spPr>
            <p:txBody>
              <a:bodyPr rot="10800000"/>
              <a:lstStyle/>
              <a:p>
                <a:endParaRPr lang="fr-FR"/>
              </a:p>
            </p:txBody>
          </p:sp>
          <p:sp>
            <p:nvSpPr>
              <p:cNvPr id="28969" name="Freeform 1249"/>
              <p:cNvSpPr>
                <a:spLocks/>
              </p:cNvSpPr>
              <p:nvPr/>
            </p:nvSpPr>
            <p:spPr bwMode="auto">
              <a:xfrm>
                <a:off x="2174" y="3207"/>
                <a:ext cx="8" cy="8"/>
              </a:xfrm>
              <a:custGeom>
                <a:avLst/>
                <a:gdLst>
                  <a:gd name="T0" fmla="*/ 2 w 8"/>
                  <a:gd name="T1" fmla="*/ 0 h 8"/>
                  <a:gd name="T2" fmla="*/ 0 w 8"/>
                  <a:gd name="T3" fmla="*/ 4 h 8"/>
                  <a:gd name="T4" fmla="*/ 2 w 8"/>
                  <a:gd name="T5" fmla="*/ 8 h 8"/>
                  <a:gd name="T6" fmla="*/ 6 w 8"/>
                  <a:gd name="T7" fmla="*/ 8 h 8"/>
                  <a:gd name="T8" fmla="*/ 8 w 8"/>
                  <a:gd name="T9" fmla="*/ 4 h 8"/>
                  <a:gd name="T10" fmla="*/ 6 w 8"/>
                  <a:gd name="T11" fmla="*/ 0 h 8"/>
                  <a:gd name="T12" fmla="*/ 2 w 8"/>
                  <a:gd name="T13" fmla="*/ 0 h 8"/>
                  <a:gd name="T14" fmla="*/ 0 60000 65536"/>
                  <a:gd name="T15" fmla="*/ 0 60000 65536"/>
                  <a:gd name="T16" fmla="*/ 0 60000 65536"/>
                  <a:gd name="T17" fmla="*/ 0 60000 65536"/>
                  <a:gd name="T18" fmla="*/ 0 60000 65536"/>
                  <a:gd name="T19" fmla="*/ 0 60000 65536"/>
                  <a:gd name="T20" fmla="*/ 0 60000 65536"/>
                  <a:gd name="T21" fmla="*/ 0 w 8"/>
                  <a:gd name="T22" fmla="*/ 0 h 8"/>
                  <a:gd name="T23" fmla="*/ 8 w 8"/>
                  <a:gd name="T24" fmla="*/ 8 h 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8">
                    <a:moveTo>
                      <a:pt x="2" y="0"/>
                    </a:moveTo>
                    <a:lnTo>
                      <a:pt x="0" y="4"/>
                    </a:lnTo>
                    <a:lnTo>
                      <a:pt x="2" y="8"/>
                    </a:lnTo>
                    <a:lnTo>
                      <a:pt x="6" y="8"/>
                    </a:lnTo>
                    <a:lnTo>
                      <a:pt x="8" y="4"/>
                    </a:lnTo>
                    <a:lnTo>
                      <a:pt x="6" y="0"/>
                    </a:lnTo>
                    <a:lnTo>
                      <a:pt x="2" y="0"/>
                    </a:lnTo>
                    <a:close/>
                  </a:path>
                </a:pathLst>
              </a:custGeom>
              <a:noFill/>
              <a:ln w="4763" cap="rnd">
                <a:solidFill>
                  <a:srgbClr val="000000"/>
                </a:solidFill>
                <a:round/>
                <a:headEnd/>
                <a:tailEnd/>
              </a:ln>
            </p:spPr>
            <p:txBody>
              <a:bodyPr rot="10800000"/>
              <a:lstStyle/>
              <a:p>
                <a:endParaRPr lang="fr-FR"/>
              </a:p>
            </p:txBody>
          </p:sp>
        </p:grpSp>
      </p:grpSp>
      <p:sp>
        <p:nvSpPr>
          <p:cNvPr id="28697" name="Text Box 1261"/>
          <p:cNvSpPr txBox="1">
            <a:spLocks noChangeArrowheads="1"/>
          </p:cNvSpPr>
          <p:nvPr/>
        </p:nvSpPr>
        <p:spPr bwMode="auto">
          <a:xfrm>
            <a:off x="1878013" y="5559425"/>
            <a:ext cx="2476500" cy="157163"/>
          </a:xfrm>
          <a:prstGeom prst="rect">
            <a:avLst/>
          </a:prstGeom>
          <a:noFill/>
          <a:ln w="9525">
            <a:noFill/>
            <a:miter lim="800000"/>
            <a:headEnd/>
            <a:tailEnd/>
          </a:ln>
        </p:spPr>
        <p:txBody>
          <a:bodyPr>
            <a:spAutoFit/>
          </a:bodyPr>
          <a:lstStyle/>
          <a:p>
            <a:pPr latinLnBrk="1">
              <a:spcBef>
                <a:spcPct val="50000"/>
              </a:spcBef>
            </a:pPr>
            <a:r>
              <a:rPr kumimoji="1" lang="en-US" altLang="ko-KR" sz="900" b="1">
                <a:latin typeface="Arial Rounded MT Bold"/>
                <a:ea typeface="굴림"/>
                <a:cs typeface="굴림"/>
              </a:rPr>
              <a:t>RBR  1050 </a:t>
            </a:r>
            <a:r>
              <a:rPr kumimoji="1" lang="en-US" altLang="ko-KR" sz="900">
                <a:latin typeface="Arial Rounded MT Bold"/>
                <a:ea typeface="굴림"/>
                <a:cs typeface="굴림"/>
              </a:rPr>
              <a:t>(S/N : 10742)</a:t>
            </a:r>
          </a:p>
        </p:txBody>
      </p:sp>
      <p:sp>
        <p:nvSpPr>
          <p:cNvPr id="28698" name="Text Box 1266"/>
          <p:cNvSpPr txBox="1">
            <a:spLocks noChangeArrowheads="1"/>
          </p:cNvSpPr>
          <p:nvPr/>
        </p:nvSpPr>
        <p:spPr bwMode="auto">
          <a:xfrm>
            <a:off x="554038" y="5821363"/>
            <a:ext cx="982662" cy="158750"/>
          </a:xfrm>
          <a:prstGeom prst="rect">
            <a:avLst/>
          </a:prstGeom>
          <a:noFill/>
          <a:ln w="9525">
            <a:noFill/>
            <a:miter lim="800000"/>
            <a:headEnd/>
            <a:tailEnd/>
          </a:ln>
        </p:spPr>
        <p:txBody>
          <a:bodyPr>
            <a:spAutoFit/>
          </a:bodyPr>
          <a:lstStyle/>
          <a:p>
            <a:pPr latinLnBrk="1">
              <a:spcBef>
                <a:spcPct val="50000"/>
              </a:spcBef>
            </a:pPr>
            <a:r>
              <a:rPr kumimoji="1" lang="en-US" altLang="ko-KR" sz="900" b="1">
                <a:latin typeface="굴림"/>
                <a:ea typeface="굴림"/>
                <a:cs typeface="굴림"/>
              </a:rPr>
              <a:t>163 m</a:t>
            </a:r>
          </a:p>
        </p:txBody>
      </p:sp>
      <p:sp>
        <p:nvSpPr>
          <p:cNvPr id="28699" name="Text Box 1271"/>
          <p:cNvSpPr txBox="1">
            <a:spLocks noChangeArrowheads="1"/>
          </p:cNvSpPr>
          <p:nvPr/>
        </p:nvSpPr>
        <p:spPr bwMode="auto">
          <a:xfrm>
            <a:off x="514350" y="5564188"/>
            <a:ext cx="982663" cy="158750"/>
          </a:xfrm>
          <a:prstGeom prst="rect">
            <a:avLst/>
          </a:prstGeom>
          <a:noFill/>
          <a:ln w="9525">
            <a:noFill/>
            <a:miter lim="800000"/>
            <a:headEnd/>
            <a:tailEnd/>
          </a:ln>
        </p:spPr>
        <p:txBody>
          <a:bodyPr>
            <a:spAutoFit/>
          </a:bodyPr>
          <a:lstStyle/>
          <a:p>
            <a:pPr latinLnBrk="1">
              <a:spcBef>
                <a:spcPct val="50000"/>
              </a:spcBef>
            </a:pPr>
            <a:r>
              <a:rPr kumimoji="1" lang="en-US" altLang="ko-KR" sz="900" b="1">
                <a:latin typeface="굴림"/>
                <a:ea typeface="굴림"/>
                <a:cs typeface="굴림"/>
              </a:rPr>
              <a:t>162 m</a:t>
            </a:r>
          </a:p>
        </p:txBody>
      </p:sp>
      <p:sp>
        <p:nvSpPr>
          <p:cNvPr id="28700" name="Text Box 1272"/>
          <p:cNvSpPr txBox="1">
            <a:spLocks noChangeArrowheads="1"/>
          </p:cNvSpPr>
          <p:nvPr/>
        </p:nvSpPr>
        <p:spPr bwMode="auto">
          <a:xfrm>
            <a:off x="514350" y="1511300"/>
            <a:ext cx="982663" cy="158750"/>
          </a:xfrm>
          <a:prstGeom prst="rect">
            <a:avLst/>
          </a:prstGeom>
          <a:noFill/>
          <a:ln w="9525">
            <a:noFill/>
            <a:miter lim="800000"/>
            <a:headEnd/>
            <a:tailEnd/>
          </a:ln>
        </p:spPr>
        <p:txBody>
          <a:bodyPr>
            <a:spAutoFit/>
          </a:bodyPr>
          <a:lstStyle/>
          <a:p>
            <a:pPr latinLnBrk="1">
              <a:spcBef>
                <a:spcPct val="50000"/>
              </a:spcBef>
            </a:pPr>
            <a:r>
              <a:rPr kumimoji="1" lang="en-US" altLang="ko-KR" sz="900" b="1">
                <a:latin typeface="굴림"/>
                <a:ea typeface="굴림"/>
                <a:cs typeface="굴림"/>
              </a:rPr>
              <a:t>18 m</a:t>
            </a:r>
          </a:p>
        </p:txBody>
      </p:sp>
      <p:sp>
        <p:nvSpPr>
          <p:cNvPr id="28701" name="Text Box 1274"/>
          <p:cNvSpPr txBox="1">
            <a:spLocks noChangeArrowheads="1"/>
          </p:cNvSpPr>
          <p:nvPr/>
        </p:nvSpPr>
        <p:spPr bwMode="auto">
          <a:xfrm>
            <a:off x="1906588" y="3286125"/>
            <a:ext cx="2387600" cy="158750"/>
          </a:xfrm>
          <a:prstGeom prst="rect">
            <a:avLst/>
          </a:prstGeom>
          <a:noFill/>
          <a:ln w="9525">
            <a:noFill/>
            <a:miter lim="800000"/>
            <a:headEnd/>
            <a:tailEnd/>
          </a:ln>
        </p:spPr>
        <p:txBody>
          <a:bodyPr>
            <a:spAutoFit/>
          </a:bodyPr>
          <a:lstStyle/>
          <a:p>
            <a:pPr latinLnBrk="1">
              <a:spcBef>
                <a:spcPct val="50000"/>
              </a:spcBef>
            </a:pPr>
            <a:r>
              <a:rPr kumimoji="1" lang="en-US" altLang="ko-KR" sz="900" b="1">
                <a:latin typeface="굴림"/>
                <a:ea typeface="굴림"/>
                <a:cs typeface="굴림"/>
              </a:rPr>
              <a:t>SBE 37 </a:t>
            </a:r>
            <a:r>
              <a:rPr kumimoji="1" lang="en-US" altLang="ko-KR" sz="900">
                <a:latin typeface="굴림"/>
                <a:ea typeface="굴림"/>
                <a:cs typeface="굴림"/>
              </a:rPr>
              <a:t>(4857)</a:t>
            </a:r>
          </a:p>
        </p:txBody>
      </p:sp>
      <p:grpSp>
        <p:nvGrpSpPr>
          <p:cNvPr id="28702" name="Group 1275"/>
          <p:cNvGrpSpPr>
            <a:grpSpLocks noChangeAspect="1"/>
          </p:cNvGrpSpPr>
          <p:nvPr/>
        </p:nvGrpSpPr>
        <p:grpSpPr bwMode="auto">
          <a:xfrm>
            <a:off x="4583113" y="5180013"/>
            <a:ext cx="465137" cy="412750"/>
            <a:chOff x="2172" y="2974"/>
            <a:chExt cx="211" cy="361"/>
          </a:xfrm>
        </p:grpSpPr>
        <p:sp>
          <p:nvSpPr>
            <p:cNvPr id="28842" name="AutoShape 1276"/>
            <p:cNvSpPr>
              <a:spLocks noChangeAspect="1" noChangeArrowheads="1" noTextEdit="1"/>
            </p:cNvSpPr>
            <p:nvPr/>
          </p:nvSpPr>
          <p:spPr bwMode="auto">
            <a:xfrm>
              <a:off x="2172" y="2974"/>
              <a:ext cx="211" cy="361"/>
            </a:xfrm>
            <a:prstGeom prst="rect">
              <a:avLst/>
            </a:prstGeom>
            <a:noFill/>
            <a:ln w="9525">
              <a:noFill/>
              <a:miter lim="800000"/>
              <a:headEnd/>
              <a:tailEnd/>
            </a:ln>
          </p:spPr>
          <p:txBody>
            <a:bodyPr/>
            <a:lstStyle/>
            <a:p>
              <a:endParaRPr lang="fr-FR"/>
            </a:p>
          </p:txBody>
        </p:sp>
        <p:grpSp>
          <p:nvGrpSpPr>
            <p:cNvPr id="28843" name="Group 1277"/>
            <p:cNvGrpSpPr>
              <a:grpSpLocks/>
            </p:cNvGrpSpPr>
            <p:nvPr/>
          </p:nvGrpSpPr>
          <p:grpSpPr bwMode="auto">
            <a:xfrm>
              <a:off x="2189" y="3043"/>
              <a:ext cx="37" cy="219"/>
              <a:chOff x="2189" y="3043"/>
              <a:chExt cx="37" cy="219"/>
            </a:xfrm>
          </p:grpSpPr>
          <p:sp>
            <p:nvSpPr>
              <p:cNvPr id="28931" name="Rectangle 1278"/>
              <p:cNvSpPr>
                <a:spLocks noChangeArrowheads="1"/>
              </p:cNvSpPr>
              <p:nvPr/>
            </p:nvSpPr>
            <p:spPr bwMode="auto">
              <a:xfrm>
                <a:off x="2189" y="3043"/>
                <a:ext cx="37" cy="219"/>
              </a:xfrm>
              <a:prstGeom prst="rect">
                <a:avLst/>
              </a:prstGeom>
              <a:solidFill>
                <a:srgbClr val="000000"/>
              </a:solidFill>
              <a:ln w="9525">
                <a:noFill/>
                <a:miter lim="800000"/>
                <a:headEnd/>
                <a:tailEnd/>
              </a:ln>
            </p:spPr>
            <p:txBody>
              <a:bodyPr/>
              <a:lstStyle/>
              <a:p>
                <a:pPr algn="ctr" latinLnBrk="1"/>
                <a:endParaRPr kumimoji="1" lang="fr-FR" sz="900">
                  <a:latin typeface="Arial Rounded MT Bold"/>
                  <a:ea typeface="굴림"/>
                  <a:cs typeface="굴림"/>
                </a:endParaRPr>
              </a:p>
            </p:txBody>
          </p:sp>
          <p:sp>
            <p:nvSpPr>
              <p:cNvPr id="28932" name="Rectangle 1279"/>
              <p:cNvSpPr>
                <a:spLocks noChangeArrowheads="1"/>
              </p:cNvSpPr>
              <p:nvPr/>
            </p:nvSpPr>
            <p:spPr bwMode="auto">
              <a:xfrm>
                <a:off x="2189" y="3043"/>
                <a:ext cx="37" cy="219"/>
              </a:xfrm>
              <a:prstGeom prst="rect">
                <a:avLst/>
              </a:prstGeom>
              <a:noFill/>
              <a:ln w="4763" cap="rnd">
                <a:solidFill>
                  <a:srgbClr val="000000"/>
                </a:solidFill>
                <a:miter lim="800000"/>
                <a:headEnd/>
                <a:tailEnd/>
              </a:ln>
            </p:spPr>
            <p:txBody>
              <a:bodyPr/>
              <a:lstStyle/>
              <a:p>
                <a:pPr algn="ctr" latinLnBrk="1"/>
                <a:endParaRPr kumimoji="1" lang="fr-FR" sz="900">
                  <a:latin typeface="Arial Rounded MT Bold"/>
                  <a:ea typeface="굴림"/>
                  <a:cs typeface="굴림"/>
                </a:endParaRPr>
              </a:p>
            </p:txBody>
          </p:sp>
        </p:grpSp>
        <p:sp>
          <p:nvSpPr>
            <p:cNvPr id="28844" name="Line 1280"/>
            <p:cNvSpPr>
              <a:spLocks noChangeShapeType="1"/>
            </p:cNvSpPr>
            <p:nvPr/>
          </p:nvSpPr>
          <p:spPr bwMode="auto">
            <a:xfrm flipH="1">
              <a:off x="2196" y="3026"/>
              <a:ext cx="23" cy="1"/>
            </a:xfrm>
            <a:prstGeom prst="line">
              <a:avLst/>
            </a:prstGeom>
            <a:noFill/>
            <a:ln w="4763" cap="rnd">
              <a:solidFill>
                <a:srgbClr val="000000"/>
              </a:solidFill>
              <a:round/>
              <a:headEnd/>
              <a:tailEnd/>
            </a:ln>
          </p:spPr>
          <p:txBody>
            <a:bodyPr/>
            <a:lstStyle/>
            <a:p>
              <a:endParaRPr lang="fr-FR"/>
            </a:p>
          </p:txBody>
        </p:sp>
        <p:sp>
          <p:nvSpPr>
            <p:cNvPr id="28845" name="Line 1281"/>
            <p:cNvSpPr>
              <a:spLocks noChangeShapeType="1"/>
            </p:cNvSpPr>
            <p:nvPr/>
          </p:nvSpPr>
          <p:spPr bwMode="auto">
            <a:xfrm>
              <a:off x="2219" y="3026"/>
              <a:ext cx="8" cy="17"/>
            </a:xfrm>
            <a:prstGeom prst="line">
              <a:avLst/>
            </a:prstGeom>
            <a:noFill/>
            <a:ln w="4763" cap="rnd">
              <a:solidFill>
                <a:srgbClr val="000000"/>
              </a:solidFill>
              <a:round/>
              <a:headEnd/>
              <a:tailEnd/>
            </a:ln>
          </p:spPr>
          <p:txBody>
            <a:bodyPr/>
            <a:lstStyle/>
            <a:p>
              <a:endParaRPr lang="fr-FR"/>
            </a:p>
          </p:txBody>
        </p:sp>
        <p:sp>
          <p:nvSpPr>
            <p:cNvPr id="28846" name="Line 1282"/>
            <p:cNvSpPr>
              <a:spLocks noChangeShapeType="1"/>
            </p:cNvSpPr>
            <p:nvPr/>
          </p:nvSpPr>
          <p:spPr bwMode="auto">
            <a:xfrm flipV="1">
              <a:off x="2188" y="3025"/>
              <a:ext cx="8" cy="17"/>
            </a:xfrm>
            <a:prstGeom prst="line">
              <a:avLst/>
            </a:prstGeom>
            <a:noFill/>
            <a:ln w="4763" cap="rnd">
              <a:solidFill>
                <a:srgbClr val="000000"/>
              </a:solidFill>
              <a:round/>
              <a:headEnd/>
              <a:tailEnd/>
            </a:ln>
          </p:spPr>
          <p:txBody>
            <a:bodyPr/>
            <a:lstStyle/>
            <a:p>
              <a:endParaRPr lang="fr-FR"/>
            </a:p>
          </p:txBody>
        </p:sp>
        <p:grpSp>
          <p:nvGrpSpPr>
            <p:cNvPr id="28847" name="Group 1283"/>
            <p:cNvGrpSpPr>
              <a:grpSpLocks/>
            </p:cNvGrpSpPr>
            <p:nvPr/>
          </p:nvGrpSpPr>
          <p:grpSpPr bwMode="auto">
            <a:xfrm>
              <a:off x="2201" y="3027"/>
              <a:ext cx="13" cy="13"/>
              <a:chOff x="2201" y="3027"/>
              <a:chExt cx="13" cy="13"/>
            </a:xfrm>
          </p:grpSpPr>
          <p:sp>
            <p:nvSpPr>
              <p:cNvPr id="28929" name="Oval 1284"/>
              <p:cNvSpPr>
                <a:spLocks noChangeArrowheads="1"/>
              </p:cNvSpPr>
              <p:nvPr/>
            </p:nvSpPr>
            <p:spPr bwMode="auto">
              <a:xfrm>
                <a:off x="2201" y="3027"/>
                <a:ext cx="13" cy="13"/>
              </a:xfrm>
              <a:prstGeom prst="ellipse">
                <a:avLst/>
              </a:prstGeom>
              <a:solidFill>
                <a:srgbClr val="00CCFF"/>
              </a:solidFill>
              <a:ln w="0">
                <a:solidFill>
                  <a:srgbClr val="000000"/>
                </a:solidFill>
                <a:round/>
                <a:headEnd/>
                <a:tailEnd/>
              </a:ln>
            </p:spPr>
            <p:txBody>
              <a:bodyPr/>
              <a:lstStyle/>
              <a:p>
                <a:pPr algn="ctr" latinLnBrk="1"/>
                <a:endParaRPr kumimoji="1" lang="fr-FR" sz="900">
                  <a:latin typeface="Arial Rounded MT Bold"/>
                  <a:ea typeface="굴림"/>
                  <a:cs typeface="굴림"/>
                </a:endParaRPr>
              </a:p>
            </p:txBody>
          </p:sp>
          <p:sp>
            <p:nvSpPr>
              <p:cNvPr id="28930" name="Oval 1285"/>
              <p:cNvSpPr>
                <a:spLocks noChangeArrowheads="1"/>
              </p:cNvSpPr>
              <p:nvPr/>
            </p:nvSpPr>
            <p:spPr bwMode="auto">
              <a:xfrm>
                <a:off x="2201" y="3027"/>
                <a:ext cx="13" cy="13"/>
              </a:xfrm>
              <a:prstGeom prst="ellipse">
                <a:avLst/>
              </a:prstGeom>
              <a:noFill/>
              <a:ln w="4763" cap="rnd">
                <a:solidFill>
                  <a:srgbClr val="000000"/>
                </a:solidFill>
                <a:round/>
                <a:headEnd/>
                <a:tailEnd/>
              </a:ln>
            </p:spPr>
            <p:txBody>
              <a:bodyPr/>
              <a:lstStyle/>
              <a:p>
                <a:pPr algn="ctr" latinLnBrk="1"/>
                <a:endParaRPr kumimoji="1" lang="fr-FR" sz="900">
                  <a:latin typeface="Arial Rounded MT Bold"/>
                  <a:ea typeface="굴림"/>
                  <a:cs typeface="굴림"/>
                </a:endParaRPr>
              </a:p>
            </p:txBody>
          </p:sp>
        </p:grpSp>
        <p:grpSp>
          <p:nvGrpSpPr>
            <p:cNvPr id="28848" name="Group 1286"/>
            <p:cNvGrpSpPr>
              <a:grpSpLocks/>
            </p:cNvGrpSpPr>
            <p:nvPr/>
          </p:nvGrpSpPr>
          <p:grpSpPr bwMode="auto">
            <a:xfrm>
              <a:off x="2249" y="3043"/>
              <a:ext cx="127" cy="224"/>
              <a:chOff x="2249" y="3043"/>
              <a:chExt cx="127" cy="224"/>
            </a:xfrm>
          </p:grpSpPr>
          <p:sp>
            <p:nvSpPr>
              <p:cNvPr id="28927" name="Freeform 1287"/>
              <p:cNvSpPr>
                <a:spLocks/>
              </p:cNvSpPr>
              <p:nvPr/>
            </p:nvSpPr>
            <p:spPr bwMode="auto">
              <a:xfrm>
                <a:off x="2249" y="3043"/>
                <a:ext cx="127" cy="224"/>
              </a:xfrm>
              <a:custGeom>
                <a:avLst/>
                <a:gdLst>
                  <a:gd name="T0" fmla="*/ 0 w 760"/>
                  <a:gd name="T1" fmla="*/ 0 h 1247"/>
                  <a:gd name="T2" fmla="*/ 0 w 760"/>
                  <a:gd name="T3" fmla="*/ 0 h 1247"/>
                  <a:gd name="T4" fmla="*/ 0 w 760"/>
                  <a:gd name="T5" fmla="*/ 0 h 1247"/>
                  <a:gd name="T6" fmla="*/ 0 w 760"/>
                  <a:gd name="T7" fmla="*/ 0 h 1247"/>
                  <a:gd name="T8" fmla="*/ 0 w 760"/>
                  <a:gd name="T9" fmla="*/ 0 h 1247"/>
                  <a:gd name="T10" fmla="*/ 0 w 760"/>
                  <a:gd name="T11" fmla="*/ 0 h 1247"/>
                  <a:gd name="T12" fmla="*/ 0 w 760"/>
                  <a:gd name="T13" fmla="*/ 0 h 1247"/>
                  <a:gd name="T14" fmla="*/ 0 w 760"/>
                  <a:gd name="T15" fmla="*/ 0 h 1247"/>
                  <a:gd name="T16" fmla="*/ 0 w 760"/>
                  <a:gd name="T17" fmla="*/ 0 h 124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60"/>
                  <a:gd name="T28" fmla="*/ 0 h 1247"/>
                  <a:gd name="T29" fmla="*/ 760 w 760"/>
                  <a:gd name="T30" fmla="*/ 1247 h 124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60" h="1247">
                    <a:moveTo>
                      <a:pt x="126" y="0"/>
                    </a:moveTo>
                    <a:cubicBezTo>
                      <a:pt x="57" y="0"/>
                      <a:pt x="0" y="57"/>
                      <a:pt x="0" y="127"/>
                    </a:cubicBezTo>
                    <a:lnTo>
                      <a:pt x="0" y="1120"/>
                    </a:lnTo>
                    <a:cubicBezTo>
                      <a:pt x="0" y="1190"/>
                      <a:pt x="57" y="1247"/>
                      <a:pt x="126" y="1247"/>
                    </a:cubicBezTo>
                    <a:lnTo>
                      <a:pt x="633" y="1247"/>
                    </a:lnTo>
                    <a:cubicBezTo>
                      <a:pt x="703" y="1247"/>
                      <a:pt x="760" y="1190"/>
                      <a:pt x="760" y="1120"/>
                    </a:cubicBezTo>
                    <a:lnTo>
                      <a:pt x="760" y="127"/>
                    </a:lnTo>
                    <a:cubicBezTo>
                      <a:pt x="760" y="57"/>
                      <a:pt x="703" y="0"/>
                      <a:pt x="633" y="0"/>
                    </a:cubicBezTo>
                    <a:lnTo>
                      <a:pt x="126" y="0"/>
                    </a:lnTo>
                    <a:close/>
                  </a:path>
                </a:pathLst>
              </a:custGeom>
              <a:solidFill>
                <a:srgbClr val="FFFFFF"/>
              </a:solidFill>
              <a:ln w="0">
                <a:solidFill>
                  <a:srgbClr val="000000"/>
                </a:solidFill>
                <a:round/>
                <a:headEnd/>
                <a:tailEnd/>
              </a:ln>
            </p:spPr>
            <p:txBody>
              <a:bodyPr/>
              <a:lstStyle/>
              <a:p>
                <a:endParaRPr lang="fr-FR"/>
              </a:p>
            </p:txBody>
          </p:sp>
          <p:sp>
            <p:nvSpPr>
              <p:cNvPr id="28928" name="Freeform 1288"/>
              <p:cNvSpPr>
                <a:spLocks/>
              </p:cNvSpPr>
              <p:nvPr/>
            </p:nvSpPr>
            <p:spPr bwMode="auto">
              <a:xfrm>
                <a:off x="2249" y="3043"/>
                <a:ext cx="127" cy="224"/>
              </a:xfrm>
              <a:custGeom>
                <a:avLst/>
                <a:gdLst>
                  <a:gd name="T0" fmla="*/ 0 w 760"/>
                  <a:gd name="T1" fmla="*/ 0 h 1247"/>
                  <a:gd name="T2" fmla="*/ 0 w 760"/>
                  <a:gd name="T3" fmla="*/ 0 h 1247"/>
                  <a:gd name="T4" fmla="*/ 0 w 760"/>
                  <a:gd name="T5" fmla="*/ 0 h 1247"/>
                  <a:gd name="T6" fmla="*/ 0 w 760"/>
                  <a:gd name="T7" fmla="*/ 0 h 1247"/>
                  <a:gd name="T8" fmla="*/ 0 w 760"/>
                  <a:gd name="T9" fmla="*/ 0 h 1247"/>
                  <a:gd name="T10" fmla="*/ 0 w 760"/>
                  <a:gd name="T11" fmla="*/ 0 h 1247"/>
                  <a:gd name="T12" fmla="*/ 0 w 760"/>
                  <a:gd name="T13" fmla="*/ 0 h 1247"/>
                  <a:gd name="T14" fmla="*/ 0 w 760"/>
                  <a:gd name="T15" fmla="*/ 0 h 1247"/>
                  <a:gd name="T16" fmla="*/ 0 w 760"/>
                  <a:gd name="T17" fmla="*/ 0 h 124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60"/>
                  <a:gd name="T28" fmla="*/ 0 h 1247"/>
                  <a:gd name="T29" fmla="*/ 760 w 760"/>
                  <a:gd name="T30" fmla="*/ 1247 h 124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60" h="1247">
                    <a:moveTo>
                      <a:pt x="126" y="0"/>
                    </a:moveTo>
                    <a:cubicBezTo>
                      <a:pt x="57" y="0"/>
                      <a:pt x="0" y="57"/>
                      <a:pt x="0" y="127"/>
                    </a:cubicBezTo>
                    <a:lnTo>
                      <a:pt x="0" y="1120"/>
                    </a:lnTo>
                    <a:cubicBezTo>
                      <a:pt x="0" y="1190"/>
                      <a:pt x="57" y="1247"/>
                      <a:pt x="126" y="1247"/>
                    </a:cubicBezTo>
                    <a:lnTo>
                      <a:pt x="633" y="1247"/>
                    </a:lnTo>
                    <a:cubicBezTo>
                      <a:pt x="703" y="1247"/>
                      <a:pt x="760" y="1190"/>
                      <a:pt x="760" y="1120"/>
                    </a:cubicBezTo>
                    <a:lnTo>
                      <a:pt x="760" y="127"/>
                    </a:lnTo>
                    <a:cubicBezTo>
                      <a:pt x="760" y="57"/>
                      <a:pt x="703" y="0"/>
                      <a:pt x="633" y="0"/>
                    </a:cubicBezTo>
                    <a:lnTo>
                      <a:pt x="126" y="0"/>
                    </a:lnTo>
                    <a:close/>
                  </a:path>
                </a:pathLst>
              </a:custGeom>
              <a:noFill/>
              <a:ln w="4763" cap="rnd">
                <a:solidFill>
                  <a:srgbClr val="000000"/>
                </a:solidFill>
                <a:round/>
                <a:headEnd/>
                <a:tailEnd/>
              </a:ln>
            </p:spPr>
            <p:txBody>
              <a:bodyPr/>
              <a:lstStyle/>
              <a:p>
                <a:endParaRPr lang="fr-FR"/>
              </a:p>
            </p:txBody>
          </p:sp>
        </p:grpSp>
        <p:grpSp>
          <p:nvGrpSpPr>
            <p:cNvPr id="28849" name="Group 1289"/>
            <p:cNvGrpSpPr>
              <a:grpSpLocks/>
            </p:cNvGrpSpPr>
            <p:nvPr/>
          </p:nvGrpSpPr>
          <p:grpSpPr bwMode="auto">
            <a:xfrm>
              <a:off x="2234" y="3008"/>
              <a:ext cx="7" cy="285"/>
              <a:chOff x="2234" y="3008"/>
              <a:chExt cx="7" cy="285"/>
            </a:xfrm>
          </p:grpSpPr>
          <p:sp>
            <p:nvSpPr>
              <p:cNvPr id="28925" name="Rectangle 1290"/>
              <p:cNvSpPr>
                <a:spLocks noChangeArrowheads="1"/>
              </p:cNvSpPr>
              <p:nvPr/>
            </p:nvSpPr>
            <p:spPr bwMode="auto">
              <a:xfrm>
                <a:off x="2234" y="3008"/>
                <a:ext cx="7" cy="285"/>
              </a:xfrm>
              <a:prstGeom prst="rect">
                <a:avLst/>
              </a:prstGeom>
              <a:solidFill>
                <a:srgbClr val="C0C0C0"/>
              </a:solidFill>
              <a:ln w="9525">
                <a:noFill/>
                <a:miter lim="800000"/>
                <a:headEnd/>
                <a:tailEnd/>
              </a:ln>
            </p:spPr>
            <p:txBody>
              <a:bodyPr/>
              <a:lstStyle/>
              <a:p>
                <a:pPr algn="ctr" latinLnBrk="1"/>
                <a:endParaRPr kumimoji="1" lang="fr-FR" sz="900">
                  <a:latin typeface="Arial Rounded MT Bold"/>
                  <a:ea typeface="굴림"/>
                  <a:cs typeface="굴림"/>
                </a:endParaRPr>
              </a:p>
            </p:txBody>
          </p:sp>
          <p:sp>
            <p:nvSpPr>
              <p:cNvPr id="28926" name="Rectangle 1291"/>
              <p:cNvSpPr>
                <a:spLocks noChangeArrowheads="1"/>
              </p:cNvSpPr>
              <p:nvPr/>
            </p:nvSpPr>
            <p:spPr bwMode="auto">
              <a:xfrm>
                <a:off x="2234" y="3008"/>
                <a:ext cx="7" cy="285"/>
              </a:xfrm>
              <a:prstGeom prst="rect">
                <a:avLst/>
              </a:prstGeom>
              <a:noFill/>
              <a:ln w="4763" cap="rnd">
                <a:solidFill>
                  <a:srgbClr val="000000"/>
                </a:solidFill>
                <a:miter lim="800000"/>
                <a:headEnd/>
                <a:tailEnd/>
              </a:ln>
            </p:spPr>
            <p:txBody>
              <a:bodyPr/>
              <a:lstStyle/>
              <a:p>
                <a:pPr algn="ctr" latinLnBrk="1"/>
                <a:endParaRPr kumimoji="1" lang="fr-FR" sz="900">
                  <a:latin typeface="Arial Rounded MT Bold"/>
                  <a:ea typeface="굴림"/>
                  <a:cs typeface="굴림"/>
                </a:endParaRPr>
              </a:p>
            </p:txBody>
          </p:sp>
        </p:grpSp>
        <p:grpSp>
          <p:nvGrpSpPr>
            <p:cNvPr id="28850" name="Group 1292"/>
            <p:cNvGrpSpPr>
              <a:grpSpLocks/>
            </p:cNvGrpSpPr>
            <p:nvPr/>
          </p:nvGrpSpPr>
          <p:grpSpPr bwMode="auto">
            <a:xfrm>
              <a:off x="2226" y="3293"/>
              <a:ext cx="23" cy="34"/>
              <a:chOff x="2226" y="3293"/>
              <a:chExt cx="23" cy="34"/>
            </a:xfrm>
          </p:grpSpPr>
          <p:sp>
            <p:nvSpPr>
              <p:cNvPr id="28923" name="Rectangle 1293"/>
              <p:cNvSpPr>
                <a:spLocks noChangeArrowheads="1"/>
              </p:cNvSpPr>
              <p:nvPr/>
            </p:nvSpPr>
            <p:spPr bwMode="auto">
              <a:xfrm>
                <a:off x="2226" y="3293"/>
                <a:ext cx="23" cy="34"/>
              </a:xfrm>
              <a:prstGeom prst="rect">
                <a:avLst/>
              </a:prstGeom>
              <a:solidFill>
                <a:srgbClr val="C0C0C0"/>
              </a:solidFill>
              <a:ln w="9525">
                <a:noFill/>
                <a:miter lim="800000"/>
                <a:headEnd/>
                <a:tailEnd/>
              </a:ln>
            </p:spPr>
            <p:txBody>
              <a:bodyPr/>
              <a:lstStyle/>
              <a:p>
                <a:pPr algn="ctr" latinLnBrk="1"/>
                <a:endParaRPr kumimoji="1" lang="fr-FR" sz="900">
                  <a:latin typeface="Arial Rounded MT Bold"/>
                  <a:ea typeface="굴림"/>
                  <a:cs typeface="굴림"/>
                </a:endParaRPr>
              </a:p>
            </p:txBody>
          </p:sp>
          <p:sp>
            <p:nvSpPr>
              <p:cNvPr id="28924" name="Rectangle 1294"/>
              <p:cNvSpPr>
                <a:spLocks noChangeArrowheads="1"/>
              </p:cNvSpPr>
              <p:nvPr/>
            </p:nvSpPr>
            <p:spPr bwMode="auto">
              <a:xfrm>
                <a:off x="2226" y="3293"/>
                <a:ext cx="23" cy="34"/>
              </a:xfrm>
              <a:prstGeom prst="rect">
                <a:avLst/>
              </a:prstGeom>
              <a:noFill/>
              <a:ln w="4763" cap="rnd">
                <a:solidFill>
                  <a:srgbClr val="000000"/>
                </a:solidFill>
                <a:miter lim="800000"/>
                <a:headEnd/>
                <a:tailEnd/>
              </a:ln>
            </p:spPr>
            <p:txBody>
              <a:bodyPr/>
              <a:lstStyle/>
              <a:p>
                <a:pPr algn="ctr" latinLnBrk="1"/>
                <a:endParaRPr kumimoji="1" lang="fr-FR" sz="900">
                  <a:latin typeface="Arial Rounded MT Bold"/>
                  <a:ea typeface="굴림"/>
                  <a:cs typeface="굴림"/>
                </a:endParaRPr>
              </a:p>
            </p:txBody>
          </p:sp>
        </p:grpSp>
        <p:grpSp>
          <p:nvGrpSpPr>
            <p:cNvPr id="28851" name="Group 1295"/>
            <p:cNvGrpSpPr>
              <a:grpSpLocks/>
            </p:cNvGrpSpPr>
            <p:nvPr/>
          </p:nvGrpSpPr>
          <p:grpSpPr bwMode="auto">
            <a:xfrm>
              <a:off x="2226" y="2974"/>
              <a:ext cx="23" cy="34"/>
              <a:chOff x="2226" y="2974"/>
              <a:chExt cx="23" cy="34"/>
            </a:xfrm>
          </p:grpSpPr>
          <p:sp>
            <p:nvSpPr>
              <p:cNvPr id="28921" name="Rectangle 1296"/>
              <p:cNvSpPr>
                <a:spLocks noChangeArrowheads="1"/>
              </p:cNvSpPr>
              <p:nvPr/>
            </p:nvSpPr>
            <p:spPr bwMode="auto">
              <a:xfrm>
                <a:off x="2226" y="2974"/>
                <a:ext cx="23" cy="34"/>
              </a:xfrm>
              <a:prstGeom prst="rect">
                <a:avLst/>
              </a:prstGeom>
              <a:solidFill>
                <a:srgbClr val="C0C0C0"/>
              </a:solidFill>
              <a:ln w="9525">
                <a:noFill/>
                <a:miter lim="800000"/>
                <a:headEnd/>
                <a:tailEnd/>
              </a:ln>
            </p:spPr>
            <p:txBody>
              <a:bodyPr/>
              <a:lstStyle/>
              <a:p>
                <a:pPr algn="ctr" latinLnBrk="1"/>
                <a:endParaRPr kumimoji="1" lang="fr-FR" sz="900">
                  <a:latin typeface="Arial Rounded MT Bold"/>
                  <a:ea typeface="굴림"/>
                  <a:cs typeface="굴림"/>
                </a:endParaRPr>
              </a:p>
            </p:txBody>
          </p:sp>
          <p:sp>
            <p:nvSpPr>
              <p:cNvPr id="28922" name="Rectangle 1297"/>
              <p:cNvSpPr>
                <a:spLocks noChangeArrowheads="1"/>
              </p:cNvSpPr>
              <p:nvPr/>
            </p:nvSpPr>
            <p:spPr bwMode="auto">
              <a:xfrm>
                <a:off x="2226" y="2974"/>
                <a:ext cx="23" cy="34"/>
              </a:xfrm>
              <a:prstGeom prst="rect">
                <a:avLst/>
              </a:prstGeom>
              <a:noFill/>
              <a:ln w="4763" cap="rnd">
                <a:solidFill>
                  <a:srgbClr val="000000"/>
                </a:solidFill>
                <a:miter lim="800000"/>
                <a:headEnd/>
                <a:tailEnd/>
              </a:ln>
            </p:spPr>
            <p:txBody>
              <a:bodyPr/>
              <a:lstStyle/>
              <a:p>
                <a:pPr algn="ctr" latinLnBrk="1"/>
                <a:endParaRPr kumimoji="1" lang="fr-FR" sz="900">
                  <a:latin typeface="Arial Rounded MT Bold"/>
                  <a:ea typeface="굴림"/>
                  <a:cs typeface="굴림"/>
                </a:endParaRPr>
              </a:p>
            </p:txBody>
          </p:sp>
        </p:grpSp>
        <p:grpSp>
          <p:nvGrpSpPr>
            <p:cNvPr id="28852" name="Group 1298"/>
            <p:cNvGrpSpPr>
              <a:grpSpLocks/>
            </p:cNvGrpSpPr>
            <p:nvPr/>
          </p:nvGrpSpPr>
          <p:grpSpPr bwMode="auto">
            <a:xfrm>
              <a:off x="2234" y="2982"/>
              <a:ext cx="7" cy="9"/>
              <a:chOff x="2234" y="2982"/>
              <a:chExt cx="7" cy="9"/>
            </a:xfrm>
          </p:grpSpPr>
          <p:sp>
            <p:nvSpPr>
              <p:cNvPr id="28919" name="Oval 1299"/>
              <p:cNvSpPr>
                <a:spLocks noChangeArrowheads="1"/>
              </p:cNvSpPr>
              <p:nvPr/>
            </p:nvSpPr>
            <p:spPr bwMode="auto">
              <a:xfrm>
                <a:off x="2234" y="2982"/>
                <a:ext cx="7" cy="9"/>
              </a:xfrm>
              <a:prstGeom prst="ellipse">
                <a:avLst/>
              </a:prstGeom>
              <a:solidFill>
                <a:srgbClr val="FFFFFF"/>
              </a:solidFill>
              <a:ln w="0">
                <a:solidFill>
                  <a:srgbClr val="000000"/>
                </a:solidFill>
                <a:round/>
                <a:headEnd/>
                <a:tailEnd/>
              </a:ln>
            </p:spPr>
            <p:txBody>
              <a:bodyPr/>
              <a:lstStyle/>
              <a:p>
                <a:pPr algn="ctr" latinLnBrk="1"/>
                <a:endParaRPr kumimoji="1" lang="fr-FR" sz="900">
                  <a:latin typeface="Arial Rounded MT Bold"/>
                  <a:ea typeface="굴림"/>
                  <a:cs typeface="굴림"/>
                </a:endParaRPr>
              </a:p>
            </p:txBody>
          </p:sp>
          <p:sp>
            <p:nvSpPr>
              <p:cNvPr id="28920" name="Oval 1300"/>
              <p:cNvSpPr>
                <a:spLocks noChangeArrowheads="1"/>
              </p:cNvSpPr>
              <p:nvPr/>
            </p:nvSpPr>
            <p:spPr bwMode="auto">
              <a:xfrm>
                <a:off x="2234" y="2982"/>
                <a:ext cx="7" cy="9"/>
              </a:xfrm>
              <a:prstGeom prst="ellipse">
                <a:avLst/>
              </a:prstGeom>
              <a:noFill/>
              <a:ln w="4763" cap="rnd">
                <a:solidFill>
                  <a:srgbClr val="000000"/>
                </a:solidFill>
                <a:round/>
                <a:headEnd/>
                <a:tailEnd/>
              </a:ln>
            </p:spPr>
            <p:txBody>
              <a:bodyPr/>
              <a:lstStyle/>
              <a:p>
                <a:pPr algn="ctr" latinLnBrk="1"/>
                <a:endParaRPr kumimoji="1" lang="fr-FR" sz="900">
                  <a:latin typeface="Arial Rounded MT Bold"/>
                  <a:ea typeface="굴림"/>
                  <a:cs typeface="굴림"/>
                </a:endParaRPr>
              </a:p>
            </p:txBody>
          </p:sp>
        </p:grpSp>
        <p:grpSp>
          <p:nvGrpSpPr>
            <p:cNvPr id="28853" name="Group 1301"/>
            <p:cNvGrpSpPr>
              <a:grpSpLocks/>
            </p:cNvGrpSpPr>
            <p:nvPr/>
          </p:nvGrpSpPr>
          <p:grpSpPr bwMode="auto">
            <a:xfrm>
              <a:off x="2234" y="3310"/>
              <a:ext cx="7" cy="9"/>
              <a:chOff x="2234" y="3310"/>
              <a:chExt cx="7" cy="9"/>
            </a:xfrm>
          </p:grpSpPr>
          <p:sp>
            <p:nvSpPr>
              <p:cNvPr id="28917" name="Oval 1302"/>
              <p:cNvSpPr>
                <a:spLocks noChangeArrowheads="1"/>
              </p:cNvSpPr>
              <p:nvPr/>
            </p:nvSpPr>
            <p:spPr bwMode="auto">
              <a:xfrm>
                <a:off x="2234" y="3310"/>
                <a:ext cx="7" cy="9"/>
              </a:xfrm>
              <a:prstGeom prst="ellipse">
                <a:avLst/>
              </a:prstGeom>
              <a:solidFill>
                <a:srgbClr val="FFFFFF"/>
              </a:solidFill>
              <a:ln w="0">
                <a:solidFill>
                  <a:srgbClr val="000000"/>
                </a:solidFill>
                <a:round/>
                <a:headEnd/>
                <a:tailEnd/>
              </a:ln>
            </p:spPr>
            <p:txBody>
              <a:bodyPr/>
              <a:lstStyle/>
              <a:p>
                <a:pPr algn="ctr" latinLnBrk="1"/>
                <a:endParaRPr kumimoji="1" lang="fr-FR" sz="900">
                  <a:latin typeface="Arial Rounded MT Bold"/>
                  <a:ea typeface="굴림"/>
                  <a:cs typeface="굴림"/>
                </a:endParaRPr>
              </a:p>
            </p:txBody>
          </p:sp>
          <p:sp>
            <p:nvSpPr>
              <p:cNvPr id="28918" name="Oval 1303"/>
              <p:cNvSpPr>
                <a:spLocks noChangeArrowheads="1"/>
              </p:cNvSpPr>
              <p:nvPr/>
            </p:nvSpPr>
            <p:spPr bwMode="auto">
              <a:xfrm>
                <a:off x="2234" y="3310"/>
                <a:ext cx="7" cy="9"/>
              </a:xfrm>
              <a:prstGeom prst="ellipse">
                <a:avLst/>
              </a:prstGeom>
              <a:noFill/>
              <a:ln w="4763" cap="rnd">
                <a:solidFill>
                  <a:srgbClr val="000000"/>
                </a:solidFill>
                <a:round/>
                <a:headEnd/>
                <a:tailEnd/>
              </a:ln>
            </p:spPr>
            <p:txBody>
              <a:bodyPr/>
              <a:lstStyle/>
              <a:p>
                <a:pPr algn="ctr" latinLnBrk="1"/>
                <a:endParaRPr kumimoji="1" lang="fr-FR" sz="900">
                  <a:latin typeface="Arial Rounded MT Bold"/>
                  <a:ea typeface="굴림"/>
                  <a:cs typeface="굴림"/>
                </a:endParaRPr>
              </a:p>
            </p:txBody>
          </p:sp>
        </p:grpSp>
        <p:grpSp>
          <p:nvGrpSpPr>
            <p:cNvPr id="28854" name="Group 1304"/>
            <p:cNvGrpSpPr>
              <a:grpSpLocks/>
            </p:cNvGrpSpPr>
            <p:nvPr/>
          </p:nvGrpSpPr>
          <p:grpSpPr bwMode="auto">
            <a:xfrm>
              <a:off x="2174" y="3077"/>
              <a:ext cx="112" cy="26"/>
              <a:chOff x="2174" y="3077"/>
              <a:chExt cx="112" cy="26"/>
            </a:xfrm>
          </p:grpSpPr>
          <p:sp>
            <p:nvSpPr>
              <p:cNvPr id="28915" name="Rectangle 1305"/>
              <p:cNvSpPr>
                <a:spLocks noChangeArrowheads="1"/>
              </p:cNvSpPr>
              <p:nvPr/>
            </p:nvSpPr>
            <p:spPr bwMode="auto">
              <a:xfrm>
                <a:off x="2174" y="3077"/>
                <a:ext cx="112" cy="26"/>
              </a:xfrm>
              <a:prstGeom prst="rect">
                <a:avLst/>
              </a:prstGeom>
              <a:solidFill>
                <a:srgbClr val="BBE0E3"/>
              </a:solidFill>
              <a:ln w="9525">
                <a:noFill/>
                <a:miter lim="800000"/>
                <a:headEnd/>
                <a:tailEnd/>
              </a:ln>
            </p:spPr>
            <p:txBody>
              <a:bodyPr/>
              <a:lstStyle/>
              <a:p>
                <a:pPr algn="ctr" latinLnBrk="1"/>
                <a:endParaRPr kumimoji="1" lang="fr-FR" sz="900">
                  <a:latin typeface="Arial Rounded MT Bold"/>
                  <a:ea typeface="굴림"/>
                  <a:cs typeface="굴림"/>
                </a:endParaRPr>
              </a:p>
            </p:txBody>
          </p:sp>
          <p:sp>
            <p:nvSpPr>
              <p:cNvPr id="28916" name="Rectangle 1306"/>
              <p:cNvSpPr>
                <a:spLocks noChangeArrowheads="1"/>
              </p:cNvSpPr>
              <p:nvPr/>
            </p:nvSpPr>
            <p:spPr bwMode="auto">
              <a:xfrm>
                <a:off x="2174" y="3077"/>
                <a:ext cx="112" cy="26"/>
              </a:xfrm>
              <a:prstGeom prst="rect">
                <a:avLst/>
              </a:prstGeom>
              <a:noFill/>
              <a:ln w="4763" cap="rnd">
                <a:solidFill>
                  <a:srgbClr val="000000"/>
                </a:solidFill>
                <a:miter lim="800000"/>
                <a:headEnd/>
                <a:tailEnd/>
              </a:ln>
            </p:spPr>
            <p:txBody>
              <a:bodyPr/>
              <a:lstStyle/>
              <a:p>
                <a:pPr algn="ctr" latinLnBrk="1"/>
                <a:endParaRPr kumimoji="1" lang="fr-FR" sz="900">
                  <a:latin typeface="Arial Rounded MT Bold"/>
                  <a:ea typeface="굴림"/>
                  <a:cs typeface="굴림"/>
                </a:endParaRPr>
              </a:p>
            </p:txBody>
          </p:sp>
        </p:grpSp>
        <p:grpSp>
          <p:nvGrpSpPr>
            <p:cNvPr id="28855" name="Group 1307"/>
            <p:cNvGrpSpPr>
              <a:grpSpLocks/>
            </p:cNvGrpSpPr>
            <p:nvPr/>
          </p:nvGrpSpPr>
          <p:grpSpPr bwMode="auto">
            <a:xfrm>
              <a:off x="2174" y="3198"/>
              <a:ext cx="112" cy="26"/>
              <a:chOff x="2174" y="3198"/>
              <a:chExt cx="112" cy="26"/>
            </a:xfrm>
          </p:grpSpPr>
          <p:sp>
            <p:nvSpPr>
              <p:cNvPr id="28913" name="Rectangle 1308"/>
              <p:cNvSpPr>
                <a:spLocks noChangeArrowheads="1"/>
              </p:cNvSpPr>
              <p:nvPr/>
            </p:nvSpPr>
            <p:spPr bwMode="auto">
              <a:xfrm>
                <a:off x="2174" y="3198"/>
                <a:ext cx="112" cy="26"/>
              </a:xfrm>
              <a:prstGeom prst="rect">
                <a:avLst/>
              </a:prstGeom>
              <a:solidFill>
                <a:srgbClr val="BBE0E3"/>
              </a:solidFill>
              <a:ln w="9525">
                <a:noFill/>
                <a:miter lim="800000"/>
                <a:headEnd/>
                <a:tailEnd/>
              </a:ln>
            </p:spPr>
            <p:txBody>
              <a:bodyPr/>
              <a:lstStyle/>
              <a:p>
                <a:pPr algn="ctr" latinLnBrk="1"/>
                <a:endParaRPr kumimoji="1" lang="fr-FR" sz="900">
                  <a:latin typeface="Arial Rounded MT Bold"/>
                  <a:ea typeface="굴림"/>
                  <a:cs typeface="굴림"/>
                </a:endParaRPr>
              </a:p>
            </p:txBody>
          </p:sp>
          <p:sp>
            <p:nvSpPr>
              <p:cNvPr id="28914" name="Rectangle 1309"/>
              <p:cNvSpPr>
                <a:spLocks noChangeArrowheads="1"/>
              </p:cNvSpPr>
              <p:nvPr/>
            </p:nvSpPr>
            <p:spPr bwMode="auto">
              <a:xfrm>
                <a:off x="2174" y="3198"/>
                <a:ext cx="112" cy="26"/>
              </a:xfrm>
              <a:prstGeom prst="rect">
                <a:avLst/>
              </a:prstGeom>
              <a:noFill/>
              <a:ln w="4763" cap="rnd">
                <a:solidFill>
                  <a:srgbClr val="000000"/>
                </a:solidFill>
                <a:miter lim="800000"/>
                <a:headEnd/>
                <a:tailEnd/>
              </a:ln>
            </p:spPr>
            <p:txBody>
              <a:bodyPr/>
              <a:lstStyle/>
              <a:p>
                <a:pPr algn="ctr" latinLnBrk="1"/>
                <a:endParaRPr kumimoji="1" lang="fr-FR" sz="900">
                  <a:latin typeface="Arial Rounded MT Bold"/>
                  <a:ea typeface="굴림"/>
                  <a:cs typeface="굴림"/>
                </a:endParaRPr>
              </a:p>
            </p:txBody>
          </p:sp>
        </p:grpSp>
        <p:grpSp>
          <p:nvGrpSpPr>
            <p:cNvPr id="28856" name="Group 1310"/>
            <p:cNvGrpSpPr>
              <a:grpSpLocks/>
            </p:cNvGrpSpPr>
            <p:nvPr/>
          </p:nvGrpSpPr>
          <p:grpSpPr bwMode="auto">
            <a:xfrm>
              <a:off x="2263" y="3086"/>
              <a:ext cx="8" cy="8"/>
              <a:chOff x="2263" y="3086"/>
              <a:chExt cx="8" cy="8"/>
            </a:xfrm>
          </p:grpSpPr>
          <p:sp>
            <p:nvSpPr>
              <p:cNvPr id="28911" name="Freeform 1311"/>
              <p:cNvSpPr>
                <a:spLocks/>
              </p:cNvSpPr>
              <p:nvPr/>
            </p:nvSpPr>
            <p:spPr bwMode="auto">
              <a:xfrm>
                <a:off x="2263" y="3086"/>
                <a:ext cx="8" cy="8"/>
              </a:xfrm>
              <a:custGeom>
                <a:avLst/>
                <a:gdLst>
                  <a:gd name="T0" fmla="*/ 2 w 8"/>
                  <a:gd name="T1" fmla="*/ 0 h 8"/>
                  <a:gd name="T2" fmla="*/ 0 w 8"/>
                  <a:gd name="T3" fmla="*/ 4 h 8"/>
                  <a:gd name="T4" fmla="*/ 2 w 8"/>
                  <a:gd name="T5" fmla="*/ 8 h 8"/>
                  <a:gd name="T6" fmla="*/ 6 w 8"/>
                  <a:gd name="T7" fmla="*/ 8 h 8"/>
                  <a:gd name="T8" fmla="*/ 8 w 8"/>
                  <a:gd name="T9" fmla="*/ 4 h 8"/>
                  <a:gd name="T10" fmla="*/ 6 w 8"/>
                  <a:gd name="T11" fmla="*/ 0 h 8"/>
                  <a:gd name="T12" fmla="*/ 2 w 8"/>
                  <a:gd name="T13" fmla="*/ 0 h 8"/>
                  <a:gd name="T14" fmla="*/ 0 60000 65536"/>
                  <a:gd name="T15" fmla="*/ 0 60000 65536"/>
                  <a:gd name="T16" fmla="*/ 0 60000 65536"/>
                  <a:gd name="T17" fmla="*/ 0 60000 65536"/>
                  <a:gd name="T18" fmla="*/ 0 60000 65536"/>
                  <a:gd name="T19" fmla="*/ 0 60000 65536"/>
                  <a:gd name="T20" fmla="*/ 0 60000 65536"/>
                  <a:gd name="T21" fmla="*/ 0 w 8"/>
                  <a:gd name="T22" fmla="*/ 0 h 8"/>
                  <a:gd name="T23" fmla="*/ 8 w 8"/>
                  <a:gd name="T24" fmla="*/ 8 h 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8">
                    <a:moveTo>
                      <a:pt x="2" y="0"/>
                    </a:moveTo>
                    <a:lnTo>
                      <a:pt x="0" y="4"/>
                    </a:lnTo>
                    <a:lnTo>
                      <a:pt x="2" y="8"/>
                    </a:lnTo>
                    <a:lnTo>
                      <a:pt x="6" y="8"/>
                    </a:lnTo>
                    <a:lnTo>
                      <a:pt x="8" y="4"/>
                    </a:lnTo>
                    <a:lnTo>
                      <a:pt x="6" y="0"/>
                    </a:lnTo>
                    <a:lnTo>
                      <a:pt x="2" y="0"/>
                    </a:lnTo>
                    <a:close/>
                  </a:path>
                </a:pathLst>
              </a:custGeom>
              <a:solidFill>
                <a:srgbClr val="808080"/>
              </a:solidFill>
              <a:ln w="9525">
                <a:noFill/>
                <a:round/>
                <a:headEnd/>
                <a:tailEnd/>
              </a:ln>
            </p:spPr>
            <p:txBody>
              <a:bodyPr/>
              <a:lstStyle/>
              <a:p>
                <a:endParaRPr lang="fr-FR"/>
              </a:p>
            </p:txBody>
          </p:sp>
          <p:sp>
            <p:nvSpPr>
              <p:cNvPr id="28912" name="Freeform 1312"/>
              <p:cNvSpPr>
                <a:spLocks/>
              </p:cNvSpPr>
              <p:nvPr/>
            </p:nvSpPr>
            <p:spPr bwMode="auto">
              <a:xfrm>
                <a:off x="2263" y="3086"/>
                <a:ext cx="8" cy="8"/>
              </a:xfrm>
              <a:custGeom>
                <a:avLst/>
                <a:gdLst>
                  <a:gd name="T0" fmla="*/ 2 w 8"/>
                  <a:gd name="T1" fmla="*/ 0 h 8"/>
                  <a:gd name="T2" fmla="*/ 0 w 8"/>
                  <a:gd name="T3" fmla="*/ 4 h 8"/>
                  <a:gd name="T4" fmla="*/ 2 w 8"/>
                  <a:gd name="T5" fmla="*/ 8 h 8"/>
                  <a:gd name="T6" fmla="*/ 6 w 8"/>
                  <a:gd name="T7" fmla="*/ 8 h 8"/>
                  <a:gd name="T8" fmla="*/ 8 w 8"/>
                  <a:gd name="T9" fmla="*/ 4 h 8"/>
                  <a:gd name="T10" fmla="*/ 6 w 8"/>
                  <a:gd name="T11" fmla="*/ 0 h 8"/>
                  <a:gd name="T12" fmla="*/ 2 w 8"/>
                  <a:gd name="T13" fmla="*/ 0 h 8"/>
                  <a:gd name="T14" fmla="*/ 0 60000 65536"/>
                  <a:gd name="T15" fmla="*/ 0 60000 65536"/>
                  <a:gd name="T16" fmla="*/ 0 60000 65536"/>
                  <a:gd name="T17" fmla="*/ 0 60000 65536"/>
                  <a:gd name="T18" fmla="*/ 0 60000 65536"/>
                  <a:gd name="T19" fmla="*/ 0 60000 65536"/>
                  <a:gd name="T20" fmla="*/ 0 60000 65536"/>
                  <a:gd name="T21" fmla="*/ 0 w 8"/>
                  <a:gd name="T22" fmla="*/ 0 h 8"/>
                  <a:gd name="T23" fmla="*/ 8 w 8"/>
                  <a:gd name="T24" fmla="*/ 8 h 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8">
                    <a:moveTo>
                      <a:pt x="2" y="0"/>
                    </a:moveTo>
                    <a:lnTo>
                      <a:pt x="0" y="4"/>
                    </a:lnTo>
                    <a:lnTo>
                      <a:pt x="2" y="8"/>
                    </a:lnTo>
                    <a:lnTo>
                      <a:pt x="6" y="8"/>
                    </a:lnTo>
                    <a:lnTo>
                      <a:pt x="8" y="4"/>
                    </a:lnTo>
                    <a:lnTo>
                      <a:pt x="6" y="0"/>
                    </a:lnTo>
                    <a:lnTo>
                      <a:pt x="2" y="0"/>
                    </a:lnTo>
                    <a:close/>
                  </a:path>
                </a:pathLst>
              </a:custGeom>
              <a:noFill/>
              <a:ln w="4763" cap="rnd">
                <a:solidFill>
                  <a:srgbClr val="000000"/>
                </a:solidFill>
                <a:round/>
                <a:headEnd/>
                <a:tailEnd/>
              </a:ln>
            </p:spPr>
            <p:txBody>
              <a:bodyPr/>
              <a:lstStyle/>
              <a:p>
                <a:endParaRPr lang="fr-FR"/>
              </a:p>
            </p:txBody>
          </p:sp>
        </p:grpSp>
        <p:grpSp>
          <p:nvGrpSpPr>
            <p:cNvPr id="28857" name="Group 1313"/>
            <p:cNvGrpSpPr>
              <a:grpSpLocks/>
            </p:cNvGrpSpPr>
            <p:nvPr/>
          </p:nvGrpSpPr>
          <p:grpSpPr bwMode="auto">
            <a:xfrm>
              <a:off x="2263" y="3207"/>
              <a:ext cx="8" cy="8"/>
              <a:chOff x="2263" y="3207"/>
              <a:chExt cx="8" cy="8"/>
            </a:xfrm>
          </p:grpSpPr>
          <p:sp>
            <p:nvSpPr>
              <p:cNvPr id="28909" name="Freeform 1314"/>
              <p:cNvSpPr>
                <a:spLocks/>
              </p:cNvSpPr>
              <p:nvPr/>
            </p:nvSpPr>
            <p:spPr bwMode="auto">
              <a:xfrm>
                <a:off x="2263" y="3207"/>
                <a:ext cx="8" cy="8"/>
              </a:xfrm>
              <a:custGeom>
                <a:avLst/>
                <a:gdLst>
                  <a:gd name="T0" fmla="*/ 2 w 8"/>
                  <a:gd name="T1" fmla="*/ 0 h 8"/>
                  <a:gd name="T2" fmla="*/ 0 w 8"/>
                  <a:gd name="T3" fmla="*/ 4 h 8"/>
                  <a:gd name="T4" fmla="*/ 2 w 8"/>
                  <a:gd name="T5" fmla="*/ 8 h 8"/>
                  <a:gd name="T6" fmla="*/ 6 w 8"/>
                  <a:gd name="T7" fmla="*/ 8 h 8"/>
                  <a:gd name="T8" fmla="*/ 8 w 8"/>
                  <a:gd name="T9" fmla="*/ 4 h 8"/>
                  <a:gd name="T10" fmla="*/ 6 w 8"/>
                  <a:gd name="T11" fmla="*/ 0 h 8"/>
                  <a:gd name="T12" fmla="*/ 2 w 8"/>
                  <a:gd name="T13" fmla="*/ 0 h 8"/>
                  <a:gd name="T14" fmla="*/ 0 60000 65536"/>
                  <a:gd name="T15" fmla="*/ 0 60000 65536"/>
                  <a:gd name="T16" fmla="*/ 0 60000 65536"/>
                  <a:gd name="T17" fmla="*/ 0 60000 65536"/>
                  <a:gd name="T18" fmla="*/ 0 60000 65536"/>
                  <a:gd name="T19" fmla="*/ 0 60000 65536"/>
                  <a:gd name="T20" fmla="*/ 0 60000 65536"/>
                  <a:gd name="T21" fmla="*/ 0 w 8"/>
                  <a:gd name="T22" fmla="*/ 0 h 8"/>
                  <a:gd name="T23" fmla="*/ 8 w 8"/>
                  <a:gd name="T24" fmla="*/ 8 h 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8">
                    <a:moveTo>
                      <a:pt x="2" y="0"/>
                    </a:moveTo>
                    <a:lnTo>
                      <a:pt x="0" y="4"/>
                    </a:lnTo>
                    <a:lnTo>
                      <a:pt x="2" y="8"/>
                    </a:lnTo>
                    <a:lnTo>
                      <a:pt x="6" y="8"/>
                    </a:lnTo>
                    <a:lnTo>
                      <a:pt x="8" y="4"/>
                    </a:lnTo>
                    <a:lnTo>
                      <a:pt x="6" y="0"/>
                    </a:lnTo>
                    <a:lnTo>
                      <a:pt x="2" y="0"/>
                    </a:lnTo>
                    <a:close/>
                  </a:path>
                </a:pathLst>
              </a:custGeom>
              <a:solidFill>
                <a:srgbClr val="808080"/>
              </a:solidFill>
              <a:ln w="9525">
                <a:noFill/>
                <a:round/>
                <a:headEnd/>
                <a:tailEnd/>
              </a:ln>
            </p:spPr>
            <p:txBody>
              <a:bodyPr/>
              <a:lstStyle/>
              <a:p>
                <a:endParaRPr lang="fr-FR"/>
              </a:p>
            </p:txBody>
          </p:sp>
          <p:sp>
            <p:nvSpPr>
              <p:cNvPr id="28910" name="Freeform 1315"/>
              <p:cNvSpPr>
                <a:spLocks/>
              </p:cNvSpPr>
              <p:nvPr/>
            </p:nvSpPr>
            <p:spPr bwMode="auto">
              <a:xfrm>
                <a:off x="2263" y="3207"/>
                <a:ext cx="8" cy="8"/>
              </a:xfrm>
              <a:custGeom>
                <a:avLst/>
                <a:gdLst>
                  <a:gd name="T0" fmla="*/ 2 w 8"/>
                  <a:gd name="T1" fmla="*/ 0 h 8"/>
                  <a:gd name="T2" fmla="*/ 0 w 8"/>
                  <a:gd name="T3" fmla="*/ 4 h 8"/>
                  <a:gd name="T4" fmla="*/ 2 w 8"/>
                  <a:gd name="T5" fmla="*/ 8 h 8"/>
                  <a:gd name="T6" fmla="*/ 6 w 8"/>
                  <a:gd name="T7" fmla="*/ 8 h 8"/>
                  <a:gd name="T8" fmla="*/ 8 w 8"/>
                  <a:gd name="T9" fmla="*/ 4 h 8"/>
                  <a:gd name="T10" fmla="*/ 6 w 8"/>
                  <a:gd name="T11" fmla="*/ 0 h 8"/>
                  <a:gd name="T12" fmla="*/ 2 w 8"/>
                  <a:gd name="T13" fmla="*/ 0 h 8"/>
                  <a:gd name="T14" fmla="*/ 0 60000 65536"/>
                  <a:gd name="T15" fmla="*/ 0 60000 65536"/>
                  <a:gd name="T16" fmla="*/ 0 60000 65536"/>
                  <a:gd name="T17" fmla="*/ 0 60000 65536"/>
                  <a:gd name="T18" fmla="*/ 0 60000 65536"/>
                  <a:gd name="T19" fmla="*/ 0 60000 65536"/>
                  <a:gd name="T20" fmla="*/ 0 60000 65536"/>
                  <a:gd name="T21" fmla="*/ 0 w 8"/>
                  <a:gd name="T22" fmla="*/ 0 h 8"/>
                  <a:gd name="T23" fmla="*/ 8 w 8"/>
                  <a:gd name="T24" fmla="*/ 8 h 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8">
                    <a:moveTo>
                      <a:pt x="2" y="0"/>
                    </a:moveTo>
                    <a:lnTo>
                      <a:pt x="0" y="4"/>
                    </a:lnTo>
                    <a:lnTo>
                      <a:pt x="2" y="8"/>
                    </a:lnTo>
                    <a:lnTo>
                      <a:pt x="6" y="8"/>
                    </a:lnTo>
                    <a:lnTo>
                      <a:pt x="8" y="4"/>
                    </a:lnTo>
                    <a:lnTo>
                      <a:pt x="6" y="0"/>
                    </a:lnTo>
                    <a:lnTo>
                      <a:pt x="2" y="0"/>
                    </a:lnTo>
                    <a:close/>
                  </a:path>
                </a:pathLst>
              </a:custGeom>
              <a:noFill/>
              <a:ln w="4763" cap="rnd">
                <a:solidFill>
                  <a:srgbClr val="000000"/>
                </a:solidFill>
                <a:round/>
                <a:headEnd/>
                <a:tailEnd/>
              </a:ln>
            </p:spPr>
            <p:txBody>
              <a:bodyPr/>
              <a:lstStyle/>
              <a:p>
                <a:endParaRPr lang="fr-FR"/>
              </a:p>
            </p:txBody>
          </p:sp>
        </p:grpSp>
        <p:grpSp>
          <p:nvGrpSpPr>
            <p:cNvPr id="28858" name="Group 1316"/>
            <p:cNvGrpSpPr>
              <a:grpSpLocks/>
            </p:cNvGrpSpPr>
            <p:nvPr/>
          </p:nvGrpSpPr>
          <p:grpSpPr bwMode="auto">
            <a:xfrm>
              <a:off x="2174" y="3086"/>
              <a:ext cx="8" cy="8"/>
              <a:chOff x="2174" y="3086"/>
              <a:chExt cx="8" cy="8"/>
            </a:xfrm>
          </p:grpSpPr>
          <p:sp>
            <p:nvSpPr>
              <p:cNvPr id="28907" name="Freeform 1317"/>
              <p:cNvSpPr>
                <a:spLocks/>
              </p:cNvSpPr>
              <p:nvPr/>
            </p:nvSpPr>
            <p:spPr bwMode="auto">
              <a:xfrm>
                <a:off x="2174" y="3086"/>
                <a:ext cx="8" cy="8"/>
              </a:xfrm>
              <a:custGeom>
                <a:avLst/>
                <a:gdLst>
                  <a:gd name="T0" fmla="*/ 2 w 8"/>
                  <a:gd name="T1" fmla="*/ 0 h 8"/>
                  <a:gd name="T2" fmla="*/ 0 w 8"/>
                  <a:gd name="T3" fmla="*/ 4 h 8"/>
                  <a:gd name="T4" fmla="*/ 2 w 8"/>
                  <a:gd name="T5" fmla="*/ 8 h 8"/>
                  <a:gd name="T6" fmla="*/ 6 w 8"/>
                  <a:gd name="T7" fmla="*/ 8 h 8"/>
                  <a:gd name="T8" fmla="*/ 8 w 8"/>
                  <a:gd name="T9" fmla="*/ 4 h 8"/>
                  <a:gd name="T10" fmla="*/ 6 w 8"/>
                  <a:gd name="T11" fmla="*/ 0 h 8"/>
                  <a:gd name="T12" fmla="*/ 2 w 8"/>
                  <a:gd name="T13" fmla="*/ 0 h 8"/>
                  <a:gd name="T14" fmla="*/ 0 60000 65536"/>
                  <a:gd name="T15" fmla="*/ 0 60000 65536"/>
                  <a:gd name="T16" fmla="*/ 0 60000 65536"/>
                  <a:gd name="T17" fmla="*/ 0 60000 65536"/>
                  <a:gd name="T18" fmla="*/ 0 60000 65536"/>
                  <a:gd name="T19" fmla="*/ 0 60000 65536"/>
                  <a:gd name="T20" fmla="*/ 0 60000 65536"/>
                  <a:gd name="T21" fmla="*/ 0 w 8"/>
                  <a:gd name="T22" fmla="*/ 0 h 8"/>
                  <a:gd name="T23" fmla="*/ 8 w 8"/>
                  <a:gd name="T24" fmla="*/ 8 h 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8">
                    <a:moveTo>
                      <a:pt x="2" y="0"/>
                    </a:moveTo>
                    <a:lnTo>
                      <a:pt x="0" y="4"/>
                    </a:lnTo>
                    <a:lnTo>
                      <a:pt x="2" y="8"/>
                    </a:lnTo>
                    <a:lnTo>
                      <a:pt x="6" y="8"/>
                    </a:lnTo>
                    <a:lnTo>
                      <a:pt x="8" y="4"/>
                    </a:lnTo>
                    <a:lnTo>
                      <a:pt x="6" y="0"/>
                    </a:lnTo>
                    <a:lnTo>
                      <a:pt x="2" y="0"/>
                    </a:lnTo>
                    <a:close/>
                  </a:path>
                </a:pathLst>
              </a:custGeom>
              <a:solidFill>
                <a:srgbClr val="808080"/>
              </a:solidFill>
              <a:ln w="9525">
                <a:noFill/>
                <a:round/>
                <a:headEnd/>
                <a:tailEnd/>
              </a:ln>
            </p:spPr>
            <p:txBody>
              <a:bodyPr/>
              <a:lstStyle/>
              <a:p>
                <a:endParaRPr lang="fr-FR"/>
              </a:p>
            </p:txBody>
          </p:sp>
          <p:sp>
            <p:nvSpPr>
              <p:cNvPr id="28908" name="Freeform 1318"/>
              <p:cNvSpPr>
                <a:spLocks/>
              </p:cNvSpPr>
              <p:nvPr/>
            </p:nvSpPr>
            <p:spPr bwMode="auto">
              <a:xfrm>
                <a:off x="2174" y="3086"/>
                <a:ext cx="8" cy="8"/>
              </a:xfrm>
              <a:custGeom>
                <a:avLst/>
                <a:gdLst>
                  <a:gd name="T0" fmla="*/ 2 w 8"/>
                  <a:gd name="T1" fmla="*/ 0 h 8"/>
                  <a:gd name="T2" fmla="*/ 0 w 8"/>
                  <a:gd name="T3" fmla="*/ 4 h 8"/>
                  <a:gd name="T4" fmla="*/ 2 w 8"/>
                  <a:gd name="T5" fmla="*/ 8 h 8"/>
                  <a:gd name="T6" fmla="*/ 6 w 8"/>
                  <a:gd name="T7" fmla="*/ 8 h 8"/>
                  <a:gd name="T8" fmla="*/ 8 w 8"/>
                  <a:gd name="T9" fmla="*/ 4 h 8"/>
                  <a:gd name="T10" fmla="*/ 6 w 8"/>
                  <a:gd name="T11" fmla="*/ 0 h 8"/>
                  <a:gd name="T12" fmla="*/ 2 w 8"/>
                  <a:gd name="T13" fmla="*/ 0 h 8"/>
                  <a:gd name="T14" fmla="*/ 0 60000 65536"/>
                  <a:gd name="T15" fmla="*/ 0 60000 65536"/>
                  <a:gd name="T16" fmla="*/ 0 60000 65536"/>
                  <a:gd name="T17" fmla="*/ 0 60000 65536"/>
                  <a:gd name="T18" fmla="*/ 0 60000 65536"/>
                  <a:gd name="T19" fmla="*/ 0 60000 65536"/>
                  <a:gd name="T20" fmla="*/ 0 60000 65536"/>
                  <a:gd name="T21" fmla="*/ 0 w 8"/>
                  <a:gd name="T22" fmla="*/ 0 h 8"/>
                  <a:gd name="T23" fmla="*/ 8 w 8"/>
                  <a:gd name="T24" fmla="*/ 8 h 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8">
                    <a:moveTo>
                      <a:pt x="2" y="0"/>
                    </a:moveTo>
                    <a:lnTo>
                      <a:pt x="0" y="4"/>
                    </a:lnTo>
                    <a:lnTo>
                      <a:pt x="2" y="8"/>
                    </a:lnTo>
                    <a:lnTo>
                      <a:pt x="6" y="8"/>
                    </a:lnTo>
                    <a:lnTo>
                      <a:pt x="8" y="4"/>
                    </a:lnTo>
                    <a:lnTo>
                      <a:pt x="6" y="0"/>
                    </a:lnTo>
                    <a:lnTo>
                      <a:pt x="2" y="0"/>
                    </a:lnTo>
                    <a:close/>
                  </a:path>
                </a:pathLst>
              </a:custGeom>
              <a:noFill/>
              <a:ln w="4763" cap="rnd">
                <a:solidFill>
                  <a:srgbClr val="000000"/>
                </a:solidFill>
                <a:round/>
                <a:headEnd/>
                <a:tailEnd/>
              </a:ln>
            </p:spPr>
            <p:txBody>
              <a:bodyPr/>
              <a:lstStyle/>
              <a:p>
                <a:endParaRPr lang="fr-FR"/>
              </a:p>
            </p:txBody>
          </p:sp>
        </p:grpSp>
        <p:grpSp>
          <p:nvGrpSpPr>
            <p:cNvPr id="28859" name="Group 1319"/>
            <p:cNvGrpSpPr>
              <a:grpSpLocks/>
            </p:cNvGrpSpPr>
            <p:nvPr/>
          </p:nvGrpSpPr>
          <p:grpSpPr bwMode="auto">
            <a:xfrm>
              <a:off x="2174" y="3207"/>
              <a:ext cx="8" cy="8"/>
              <a:chOff x="2174" y="3207"/>
              <a:chExt cx="8" cy="8"/>
            </a:xfrm>
          </p:grpSpPr>
          <p:sp>
            <p:nvSpPr>
              <p:cNvPr id="28905" name="Freeform 1320"/>
              <p:cNvSpPr>
                <a:spLocks/>
              </p:cNvSpPr>
              <p:nvPr/>
            </p:nvSpPr>
            <p:spPr bwMode="auto">
              <a:xfrm>
                <a:off x="2174" y="3207"/>
                <a:ext cx="8" cy="8"/>
              </a:xfrm>
              <a:custGeom>
                <a:avLst/>
                <a:gdLst>
                  <a:gd name="T0" fmla="*/ 2 w 8"/>
                  <a:gd name="T1" fmla="*/ 0 h 8"/>
                  <a:gd name="T2" fmla="*/ 0 w 8"/>
                  <a:gd name="T3" fmla="*/ 4 h 8"/>
                  <a:gd name="T4" fmla="*/ 2 w 8"/>
                  <a:gd name="T5" fmla="*/ 8 h 8"/>
                  <a:gd name="T6" fmla="*/ 6 w 8"/>
                  <a:gd name="T7" fmla="*/ 8 h 8"/>
                  <a:gd name="T8" fmla="*/ 8 w 8"/>
                  <a:gd name="T9" fmla="*/ 4 h 8"/>
                  <a:gd name="T10" fmla="*/ 6 w 8"/>
                  <a:gd name="T11" fmla="*/ 0 h 8"/>
                  <a:gd name="T12" fmla="*/ 2 w 8"/>
                  <a:gd name="T13" fmla="*/ 0 h 8"/>
                  <a:gd name="T14" fmla="*/ 0 60000 65536"/>
                  <a:gd name="T15" fmla="*/ 0 60000 65536"/>
                  <a:gd name="T16" fmla="*/ 0 60000 65536"/>
                  <a:gd name="T17" fmla="*/ 0 60000 65536"/>
                  <a:gd name="T18" fmla="*/ 0 60000 65536"/>
                  <a:gd name="T19" fmla="*/ 0 60000 65536"/>
                  <a:gd name="T20" fmla="*/ 0 60000 65536"/>
                  <a:gd name="T21" fmla="*/ 0 w 8"/>
                  <a:gd name="T22" fmla="*/ 0 h 8"/>
                  <a:gd name="T23" fmla="*/ 8 w 8"/>
                  <a:gd name="T24" fmla="*/ 8 h 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8">
                    <a:moveTo>
                      <a:pt x="2" y="0"/>
                    </a:moveTo>
                    <a:lnTo>
                      <a:pt x="0" y="4"/>
                    </a:lnTo>
                    <a:lnTo>
                      <a:pt x="2" y="8"/>
                    </a:lnTo>
                    <a:lnTo>
                      <a:pt x="6" y="8"/>
                    </a:lnTo>
                    <a:lnTo>
                      <a:pt x="8" y="4"/>
                    </a:lnTo>
                    <a:lnTo>
                      <a:pt x="6" y="0"/>
                    </a:lnTo>
                    <a:lnTo>
                      <a:pt x="2" y="0"/>
                    </a:lnTo>
                    <a:close/>
                  </a:path>
                </a:pathLst>
              </a:custGeom>
              <a:solidFill>
                <a:srgbClr val="808080"/>
              </a:solidFill>
              <a:ln w="9525">
                <a:noFill/>
                <a:round/>
                <a:headEnd/>
                <a:tailEnd/>
              </a:ln>
            </p:spPr>
            <p:txBody>
              <a:bodyPr/>
              <a:lstStyle/>
              <a:p>
                <a:endParaRPr lang="fr-FR"/>
              </a:p>
            </p:txBody>
          </p:sp>
          <p:sp>
            <p:nvSpPr>
              <p:cNvPr id="28906" name="Freeform 1321"/>
              <p:cNvSpPr>
                <a:spLocks/>
              </p:cNvSpPr>
              <p:nvPr/>
            </p:nvSpPr>
            <p:spPr bwMode="auto">
              <a:xfrm>
                <a:off x="2174" y="3207"/>
                <a:ext cx="8" cy="8"/>
              </a:xfrm>
              <a:custGeom>
                <a:avLst/>
                <a:gdLst>
                  <a:gd name="T0" fmla="*/ 2 w 8"/>
                  <a:gd name="T1" fmla="*/ 0 h 8"/>
                  <a:gd name="T2" fmla="*/ 0 w 8"/>
                  <a:gd name="T3" fmla="*/ 4 h 8"/>
                  <a:gd name="T4" fmla="*/ 2 w 8"/>
                  <a:gd name="T5" fmla="*/ 8 h 8"/>
                  <a:gd name="T6" fmla="*/ 6 w 8"/>
                  <a:gd name="T7" fmla="*/ 8 h 8"/>
                  <a:gd name="T8" fmla="*/ 8 w 8"/>
                  <a:gd name="T9" fmla="*/ 4 h 8"/>
                  <a:gd name="T10" fmla="*/ 6 w 8"/>
                  <a:gd name="T11" fmla="*/ 0 h 8"/>
                  <a:gd name="T12" fmla="*/ 2 w 8"/>
                  <a:gd name="T13" fmla="*/ 0 h 8"/>
                  <a:gd name="T14" fmla="*/ 0 60000 65536"/>
                  <a:gd name="T15" fmla="*/ 0 60000 65536"/>
                  <a:gd name="T16" fmla="*/ 0 60000 65536"/>
                  <a:gd name="T17" fmla="*/ 0 60000 65536"/>
                  <a:gd name="T18" fmla="*/ 0 60000 65536"/>
                  <a:gd name="T19" fmla="*/ 0 60000 65536"/>
                  <a:gd name="T20" fmla="*/ 0 60000 65536"/>
                  <a:gd name="T21" fmla="*/ 0 w 8"/>
                  <a:gd name="T22" fmla="*/ 0 h 8"/>
                  <a:gd name="T23" fmla="*/ 8 w 8"/>
                  <a:gd name="T24" fmla="*/ 8 h 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8">
                    <a:moveTo>
                      <a:pt x="2" y="0"/>
                    </a:moveTo>
                    <a:lnTo>
                      <a:pt x="0" y="4"/>
                    </a:lnTo>
                    <a:lnTo>
                      <a:pt x="2" y="8"/>
                    </a:lnTo>
                    <a:lnTo>
                      <a:pt x="6" y="8"/>
                    </a:lnTo>
                    <a:lnTo>
                      <a:pt x="8" y="4"/>
                    </a:lnTo>
                    <a:lnTo>
                      <a:pt x="6" y="0"/>
                    </a:lnTo>
                    <a:lnTo>
                      <a:pt x="2" y="0"/>
                    </a:lnTo>
                    <a:close/>
                  </a:path>
                </a:pathLst>
              </a:custGeom>
              <a:noFill/>
              <a:ln w="4763" cap="rnd">
                <a:solidFill>
                  <a:srgbClr val="000000"/>
                </a:solidFill>
                <a:round/>
                <a:headEnd/>
                <a:tailEnd/>
              </a:ln>
            </p:spPr>
            <p:txBody>
              <a:bodyPr/>
              <a:lstStyle/>
              <a:p>
                <a:endParaRPr lang="fr-FR"/>
              </a:p>
            </p:txBody>
          </p:sp>
        </p:grpSp>
        <p:grpSp>
          <p:nvGrpSpPr>
            <p:cNvPr id="28860" name="Group 1322"/>
            <p:cNvGrpSpPr>
              <a:grpSpLocks/>
            </p:cNvGrpSpPr>
            <p:nvPr/>
          </p:nvGrpSpPr>
          <p:grpSpPr bwMode="auto">
            <a:xfrm>
              <a:off x="2189" y="3043"/>
              <a:ext cx="37" cy="219"/>
              <a:chOff x="2189" y="3043"/>
              <a:chExt cx="37" cy="219"/>
            </a:xfrm>
          </p:grpSpPr>
          <p:sp>
            <p:nvSpPr>
              <p:cNvPr id="28903" name="Rectangle 1323"/>
              <p:cNvSpPr>
                <a:spLocks noChangeArrowheads="1"/>
              </p:cNvSpPr>
              <p:nvPr/>
            </p:nvSpPr>
            <p:spPr bwMode="auto">
              <a:xfrm>
                <a:off x="2189" y="3043"/>
                <a:ext cx="37" cy="219"/>
              </a:xfrm>
              <a:prstGeom prst="rect">
                <a:avLst/>
              </a:prstGeom>
              <a:solidFill>
                <a:srgbClr val="000000"/>
              </a:solidFill>
              <a:ln w="9525">
                <a:noFill/>
                <a:miter lim="800000"/>
                <a:headEnd/>
                <a:tailEnd/>
              </a:ln>
            </p:spPr>
            <p:txBody>
              <a:bodyPr/>
              <a:lstStyle/>
              <a:p>
                <a:pPr algn="ctr" latinLnBrk="1"/>
                <a:endParaRPr kumimoji="1" lang="fr-FR" sz="900">
                  <a:latin typeface="Arial Rounded MT Bold"/>
                  <a:ea typeface="굴림"/>
                  <a:cs typeface="굴림"/>
                </a:endParaRPr>
              </a:p>
            </p:txBody>
          </p:sp>
          <p:sp>
            <p:nvSpPr>
              <p:cNvPr id="28904" name="Rectangle 1324"/>
              <p:cNvSpPr>
                <a:spLocks noChangeArrowheads="1"/>
              </p:cNvSpPr>
              <p:nvPr/>
            </p:nvSpPr>
            <p:spPr bwMode="auto">
              <a:xfrm>
                <a:off x="2189" y="3043"/>
                <a:ext cx="37" cy="219"/>
              </a:xfrm>
              <a:prstGeom prst="rect">
                <a:avLst/>
              </a:prstGeom>
              <a:noFill/>
              <a:ln w="4763" cap="rnd">
                <a:solidFill>
                  <a:srgbClr val="000000"/>
                </a:solidFill>
                <a:miter lim="800000"/>
                <a:headEnd/>
                <a:tailEnd/>
              </a:ln>
            </p:spPr>
            <p:txBody>
              <a:bodyPr/>
              <a:lstStyle/>
              <a:p>
                <a:pPr algn="ctr" latinLnBrk="1"/>
                <a:endParaRPr kumimoji="1" lang="fr-FR" sz="900">
                  <a:latin typeface="Arial Rounded MT Bold"/>
                  <a:ea typeface="굴림"/>
                  <a:cs typeface="굴림"/>
                </a:endParaRPr>
              </a:p>
            </p:txBody>
          </p:sp>
        </p:grpSp>
        <p:sp>
          <p:nvSpPr>
            <p:cNvPr id="28861" name="Line 1325"/>
            <p:cNvSpPr>
              <a:spLocks noChangeShapeType="1"/>
            </p:cNvSpPr>
            <p:nvPr/>
          </p:nvSpPr>
          <p:spPr bwMode="auto">
            <a:xfrm flipH="1">
              <a:off x="2196" y="3026"/>
              <a:ext cx="23" cy="1"/>
            </a:xfrm>
            <a:prstGeom prst="line">
              <a:avLst/>
            </a:prstGeom>
            <a:noFill/>
            <a:ln w="4763" cap="rnd">
              <a:solidFill>
                <a:srgbClr val="000000"/>
              </a:solidFill>
              <a:round/>
              <a:headEnd/>
              <a:tailEnd/>
            </a:ln>
          </p:spPr>
          <p:txBody>
            <a:bodyPr/>
            <a:lstStyle/>
            <a:p>
              <a:endParaRPr lang="fr-FR"/>
            </a:p>
          </p:txBody>
        </p:sp>
        <p:sp>
          <p:nvSpPr>
            <p:cNvPr id="28862" name="Line 1326"/>
            <p:cNvSpPr>
              <a:spLocks noChangeShapeType="1"/>
            </p:cNvSpPr>
            <p:nvPr/>
          </p:nvSpPr>
          <p:spPr bwMode="auto">
            <a:xfrm>
              <a:off x="2219" y="3026"/>
              <a:ext cx="8" cy="17"/>
            </a:xfrm>
            <a:prstGeom prst="line">
              <a:avLst/>
            </a:prstGeom>
            <a:noFill/>
            <a:ln w="4763" cap="rnd">
              <a:solidFill>
                <a:srgbClr val="000000"/>
              </a:solidFill>
              <a:round/>
              <a:headEnd/>
              <a:tailEnd/>
            </a:ln>
          </p:spPr>
          <p:txBody>
            <a:bodyPr/>
            <a:lstStyle/>
            <a:p>
              <a:endParaRPr lang="fr-FR"/>
            </a:p>
          </p:txBody>
        </p:sp>
        <p:sp>
          <p:nvSpPr>
            <p:cNvPr id="28863" name="Line 1327"/>
            <p:cNvSpPr>
              <a:spLocks noChangeShapeType="1"/>
            </p:cNvSpPr>
            <p:nvPr/>
          </p:nvSpPr>
          <p:spPr bwMode="auto">
            <a:xfrm flipV="1">
              <a:off x="2188" y="3025"/>
              <a:ext cx="8" cy="17"/>
            </a:xfrm>
            <a:prstGeom prst="line">
              <a:avLst/>
            </a:prstGeom>
            <a:noFill/>
            <a:ln w="4763" cap="rnd">
              <a:solidFill>
                <a:srgbClr val="000000"/>
              </a:solidFill>
              <a:round/>
              <a:headEnd/>
              <a:tailEnd/>
            </a:ln>
          </p:spPr>
          <p:txBody>
            <a:bodyPr/>
            <a:lstStyle/>
            <a:p>
              <a:endParaRPr lang="fr-FR"/>
            </a:p>
          </p:txBody>
        </p:sp>
        <p:grpSp>
          <p:nvGrpSpPr>
            <p:cNvPr id="28864" name="Group 1328"/>
            <p:cNvGrpSpPr>
              <a:grpSpLocks/>
            </p:cNvGrpSpPr>
            <p:nvPr/>
          </p:nvGrpSpPr>
          <p:grpSpPr bwMode="auto">
            <a:xfrm>
              <a:off x="2201" y="3027"/>
              <a:ext cx="13" cy="13"/>
              <a:chOff x="2201" y="3027"/>
              <a:chExt cx="13" cy="13"/>
            </a:xfrm>
          </p:grpSpPr>
          <p:sp>
            <p:nvSpPr>
              <p:cNvPr id="28901" name="Oval 1329"/>
              <p:cNvSpPr>
                <a:spLocks noChangeArrowheads="1"/>
              </p:cNvSpPr>
              <p:nvPr/>
            </p:nvSpPr>
            <p:spPr bwMode="auto">
              <a:xfrm>
                <a:off x="2201" y="3027"/>
                <a:ext cx="13" cy="13"/>
              </a:xfrm>
              <a:prstGeom prst="ellipse">
                <a:avLst/>
              </a:prstGeom>
              <a:solidFill>
                <a:srgbClr val="00CCFF"/>
              </a:solidFill>
              <a:ln w="0">
                <a:solidFill>
                  <a:srgbClr val="000000"/>
                </a:solidFill>
                <a:round/>
                <a:headEnd/>
                <a:tailEnd/>
              </a:ln>
            </p:spPr>
            <p:txBody>
              <a:bodyPr/>
              <a:lstStyle/>
              <a:p>
                <a:pPr algn="ctr" latinLnBrk="1"/>
                <a:endParaRPr kumimoji="1" lang="fr-FR" sz="900">
                  <a:latin typeface="Arial Rounded MT Bold"/>
                  <a:ea typeface="굴림"/>
                  <a:cs typeface="굴림"/>
                </a:endParaRPr>
              </a:p>
            </p:txBody>
          </p:sp>
          <p:sp>
            <p:nvSpPr>
              <p:cNvPr id="28902" name="Oval 1330"/>
              <p:cNvSpPr>
                <a:spLocks noChangeArrowheads="1"/>
              </p:cNvSpPr>
              <p:nvPr/>
            </p:nvSpPr>
            <p:spPr bwMode="auto">
              <a:xfrm>
                <a:off x="2201" y="3027"/>
                <a:ext cx="13" cy="13"/>
              </a:xfrm>
              <a:prstGeom prst="ellipse">
                <a:avLst/>
              </a:prstGeom>
              <a:noFill/>
              <a:ln w="4763" cap="rnd">
                <a:solidFill>
                  <a:srgbClr val="000000"/>
                </a:solidFill>
                <a:round/>
                <a:headEnd/>
                <a:tailEnd/>
              </a:ln>
            </p:spPr>
            <p:txBody>
              <a:bodyPr/>
              <a:lstStyle/>
              <a:p>
                <a:pPr algn="ctr" latinLnBrk="1"/>
                <a:endParaRPr kumimoji="1" lang="fr-FR" sz="900">
                  <a:latin typeface="Arial Rounded MT Bold"/>
                  <a:ea typeface="굴림"/>
                  <a:cs typeface="굴림"/>
                </a:endParaRPr>
              </a:p>
            </p:txBody>
          </p:sp>
        </p:grpSp>
        <p:grpSp>
          <p:nvGrpSpPr>
            <p:cNvPr id="28865" name="Group 1331"/>
            <p:cNvGrpSpPr>
              <a:grpSpLocks/>
            </p:cNvGrpSpPr>
            <p:nvPr/>
          </p:nvGrpSpPr>
          <p:grpSpPr bwMode="auto">
            <a:xfrm>
              <a:off x="2249" y="3043"/>
              <a:ext cx="127" cy="224"/>
              <a:chOff x="2249" y="3043"/>
              <a:chExt cx="127" cy="224"/>
            </a:xfrm>
          </p:grpSpPr>
          <p:sp>
            <p:nvSpPr>
              <p:cNvPr id="28899" name="Freeform 1332"/>
              <p:cNvSpPr>
                <a:spLocks/>
              </p:cNvSpPr>
              <p:nvPr/>
            </p:nvSpPr>
            <p:spPr bwMode="auto">
              <a:xfrm>
                <a:off x="2249" y="3043"/>
                <a:ext cx="127" cy="224"/>
              </a:xfrm>
              <a:custGeom>
                <a:avLst/>
                <a:gdLst>
                  <a:gd name="T0" fmla="*/ 0 w 760"/>
                  <a:gd name="T1" fmla="*/ 0 h 1247"/>
                  <a:gd name="T2" fmla="*/ 0 w 760"/>
                  <a:gd name="T3" fmla="*/ 0 h 1247"/>
                  <a:gd name="T4" fmla="*/ 0 w 760"/>
                  <a:gd name="T5" fmla="*/ 0 h 1247"/>
                  <a:gd name="T6" fmla="*/ 0 w 760"/>
                  <a:gd name="T7" fmla="*/ 0 h 1247"/>
                  <a:gd name="T8" fmla="*/ 0 w 760"/>
                  <a:gd name="T9" fmla="*/ 0 h 1247"/>
                  <a:gd name="T10" fmla="*/ 0 w 760"/>
                  <a:gd name="T11" fmla="*/ 0 h 1247"/>
                  <a:gd name="T12" fmla="*/ 0 w 760"/>
                  <a:gd name="T13" fmla="*/ 0 h 1247"/>
                  <a:gd name="T14" fmla="*/ 0 w 760"/>
                  <a:gd name="T15" fmla="*/ 0 h 1247"/>
                  <a:gd name="T16" fmla="*/ 0 w 760"/>
                  <a:gd name="T17" fmla="*/ 0 h 124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60"/>
                  <a:gd name="T28" fmla="*/ 0 h 1247"/>
                  <a:gd name="T29" fmla="*/ 760 w 760"/>
                  <a:gd name="T30" fmla="*/ 1247 h 124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60" h="1247">
                    <a:moveTo>
                      <a:pt x="126" y="0"/>
                    </a:moveTo>
                    <a:cubicBezTo>
                      <a:pt x="57" y="0"/>
                      <a:pt x="0" y="57"/>
                      <a:pt x="0" y="127"/>
                    </a:cubicBezTo>
                    <a:lnTo>
                      <a:pt x="0" y="1120"/>
                    </a:lnTo>
                    <a:cubicBezTo>
                      <a:pt x="0" y="1190"/>
                      <a:pt x="57" y="1247"/>
                      <a:pt x="126" y="1247"/>
                    </a:cubicBezTo>
                    <a:lnTo>
                      <a:pt x="633" y="1247"/>
                    </a:lnTo>
                    <a:cubicBezTo>
                      <a:pt x="703" y="1247"/>
                      <a:pt x="760" y="1190"/>
                      <a:pt x="760" y="1120"/>
                    </a:cubicBezTo>
                    <a:lnTo>
                      <a:pt x="760" y="127"/>
                    </a:lnTo>
                    <a:cubicBezTo>
                      <a:pt x="760" y="57"/>
                      <a:pt x="703" y="0"/>
                      <a:pt x="633" y="0"/>
                    </a:cubicBezTo>
                    <a:lnTo>
                      <a:pt x="126" y="0"/>
                    </a:lnTo>
                    <a:close/>
                  </a:path>
                </a:pathLst>
              </a:custGeom>
              <a:solidFill>
                <a:srgbClr val="FFFFFF"/>
              </a:solidFill>
              <a:ln w="0">
                <a:solidFill>
                  <a:srgbClr val="00FF00"/>
                </a:solidFill>
                <a:round/>
                <a:headEnd/>
                <a:tailEnd/>
              </a:ln>
            </p:spPr>
            <p:txBody>
              <a:bodyPr/>
              <a:lstStyle/>
              <a:p>
                <a:endParaRPr lang="fr-FR"/>
              </a:p>
            </p:txBody>
          </p:sp>
          <p:sp>
            <p:nvSpPr>
              <p:cNvPr id="28900" name="Freeform 1333"/>
              <p:cNvSpPr>
                <a:spLocks/>
              </p:cNvSpPr>
              <p:nvPr/>
            </p:nvSpPr>
            <p:spPr bwMode="auto">
              <a:xfrm>
                <a:off x="2249" y="3043"/>
                <a:ext cx="127" cy="224"/>
              </a:xfrm>
              <a:custGeom>
                <a:avLst/>
                <a:gdLst>
                  <a:gd name="T0" fmla="*/ 0 w 760"/>
                  <a:gd name="T1" fmla="*/ 0 h 1247"/>
                  <a:gd name="T2" fmla="*/ 0 w 760"/>
                  <a:gd name="T3" fmla="*/ 0 h 1247"/>
                  <a:gd name="T4" fmla="*/ 0 w 760"/>
                  <a:gd name="T5" fmla="*/ 0 h 1247"/>
                  <a:gd name="T6" fmla="*/ 0 w 760"/>
                  <a:gd name="T7" fmla="*/ 0 h 1247"/>
                  <a:gd name="T8" fmla="*/ 0 w 760"/>
                  <a:gd name="T9" fmla="*/ 0 h 1247"/>
                  <a:gd name="T10" fmla="*/ 0 w 760"/>
                  <a:gd name="T11" fmla="*/ 0 h 1247"/>
                  <a:gd name="T12" fmla="*/ 0 w 760"/>
                  <a:gd name="T13" fmla="*/ 0 h 1247"/>
                  <a:gd name="T14" fmla="*/ 0 w 760"/>
                  <a:gd name="T15" fmla="*/ 0 h 1247"/>
                  <a:gd name="T16" fmla="*/ 0 w 760"/>
                  <a:gd name="T17" fmla="*/ 0 h 124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60"/>
                  <a:gd name="T28" fmla="*/ 0 h 1247"/>
                  <a:gd name="T29" fmla="*/ 760 w 760"/>
                  <a:gd name="T30" fmla="*/ 1247 h 124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60" h="1247">
                    <a:moveTo>
                      <a:pt x="126" y="0"/>
                    </a:moveTo>
                    <a:cubicBezTo>
                      <a:pt x="57" y="0"/>
                      <a:pt x="0" y="57"/>
                      <a:pt x="0" y="127"/>
                    </a:cubicBezTo>
                    <a:lnTo>
                      <a:pt x="0" y="1120"/>
                    </a:lnTo>
                    <a:cubicBezTo>
                      <a:pt x="0" y="1190"/>
                      <a:pt x="57" y="1247"/>
                      <a:pt x="126" y="1247"/>
                    </a:cubicBezTo>
                    <a:lnTo>
                      <a:pt x="633" y="1247"/>
                    </a:lnTo>
                    <a:cubicBezTo>
                      <a:pt x="703" y="1247"/>
                      <a:pt x="760" y="1190"/>
                      <a:pt x="760" y="1120"/>
                    </a:cubicBezTo>
                    <a:lnTo>
                      <a:pt x="760" y="127"/>
                    </a:lnTo>
                    <a:cubicBezTo>
                      <a:pt x="760" y="57"/>
                      <a:pt x="703" y="0"/>
                      <a:pt x="633" y="0"/>
                    </a:cubicBezTo>
                    <a:lnTo>
                      <a:pt x="126" y="0"/>
                    </a:lnTo>
                    <a:close/>
                  </a:path>
                </a:pathLst>
              </a:custGeom>
              <a:noFill/>
              <a:ln w="4763" cap="rnd">
                <a:solidFill>
                  <a:srgbClr val="000000"/>
                </a:solidFill>
                <a:round/>
                <a:headEnd/>
                <a:tailEnd/>
              </a:ln>
            </p:spPr>
            <p:txBody>
              <a:bodyPr/>
              <a:lstStyle/>
              <a:p>
                <a:endParaRPr lang="fr-FR"/>
              </a:p>
            </p:txBody>
          </p:sp>
        </p:grpSp>
        <p:grpSp>
          <p:nvGrpSpPr>
            <p:cNvPr id="28866" name="Group 1334"/>
            <p:cNvGrpSpPr>
              <a:grpSpLocks/>
            </p:cNvGrpSpPr>
            <p:nvPr/>
          </p:nvGrpSpPr>
          <p:grpSpPr bwMode="auto">
            <a:xfrm>
              <a:off x="2234" y="3008"/>
              <a:ext cx="7" cy="285"/>
              <a:chOff x="2234" y="3008"/>
              <a:chExt cx="7" cy="285"/>
            </a:xfrm>
          </p:grpSpPr>
          <p:sp>
            <p:nvSpPr>
              <p:cNvPr id="28897" name="Rectangle 1335"/>
              <p:cNvSpPr>
                <a:spLocks noChangeArrowheads="1"/>
              </p:cNvSpPr>
              <p:nvPr/>
            </p:nvSpPr>
            <p:spPr bwMode="auto">
              <a:xfrm>
                <a:off x="2234" y="3008"/>
                <a:ext cx="7" cy="285"/>
              </a:xfrm>
              <a:prstGeom prst="rect">
                <a:avLst/>
              </a:prstGeom>
              <a:solidFill>
                <a:srgbClr val="C0C0C0"/>
              </a:solidFill>
              <a:ln w="9525">
                <a:noFill/>
                <a:miter lim="800000"/>
                <a:headEnd/>
                <a:tailEnd/>
              </a:ln>
            </p:spPr>
            <p:txBody>
              <a:bodyPr/>
              <a:lstStyle/>
              <a:p>
                <a:pPr algn="ctr" latinLnBrk="1"/>
                <a:endParaRPr kumimoji="1" lang="fr-FR" sz="900">
                  <a:latin typeface="Arial Rounded MT Bold"/>
                  <a:ea typeface="굴림"/>
                  <a:cs typeface="굴림"/>
                </a:endParaRPr>
              </a:p>
            </p:txBody>
          </p:sp>
          <p:sp>
            <p:nvSpPr>
              <p:cNvPr id="28898" name="Rectangle 1336"/>
              <p:cNvSpPr>
                <a:spLocks noChangeArrowheads="1"/>
              </p:cNvSpPr>
              <p:nvPr/>
            </p:nvSpPr>
            <p:spPr bwMode="auto">
              <a:xfrm>
                <a:off x="2234" y="3008"/>
                <a:ext cx="7" cy="285"/>
              </a:xfrm>
              <a:prstGeom prst="rect">
                <a:avLst/>
              </a:prstGeom>
              <a:noFill/>
              <a:ln w="4763" cap="rnd">
                <a:solidFill>
                  <a:srgbClr val="000000"/>
                </a:solidFill>
                <a:miter lim="800000"/>
                <a:headEnd/>
                <a:tailEnd/>
              </a:ln>
            </p:spPr>
            <p:txBody>
              <a:bodyPr/>
              <a:lstStyle/>
              <a:p>
                <a:pPr algn="ctr" latinLnBrk="1"/>
                <a:endParaRPr kumimoji="1" lang="fr-FR" sz="900">
                  <a:latin typeface="Arial Rounded MT Bold"/>
                  <a:ea typeface="굴림"/>
                  <a:cs typeface="굴림"/>
                </a:endParaRPr>
              </a:p>
            </p:txBody>
          </p:sp>
        </p:grpSp>
        <p:grpSp>
          <p:nvGrpSpPr>
            <p:cNvPr id="28867" name="Group 1337"/>
            <p:cNvGrpSpPr>
              <a:grpSpLocks/>
            </p:cNvGrpSpPr>
            <p:nvPr/>
          </p:nvGrpSpPr>
          <p:grpSpPr bwMode="auto">
            <a:xfrm>
              <a:off x="2226" y="3293"/>
              <a:ext cx="23" cy="34"/>
              <a:chOff x="2226" y="3293"/>
              <a:chExt cx="23" cy="34"/>
            </a:xfrm>
          </p:grpSpPr>
          <p:sp>
            <p:nvSpPr>
              <p:cNvPr id="28895" name="Rectangle 1338"/>
              <p:cNvSpPr>
                <a:spLocks noChangeArrowheads="1"/>
              </p:cNvSpPr>
              <p:nvPr/>
            </p:nvSpPr>
            <p:spPr bwMode="auto">
              <a:xfrm>
                <a:off x="2226" y="3293"/>
                <a:ext cx="23" cy="34"/>
              </a:xfrm>
              <a:prstGeom prst="rect">
                <a:avLst/>
              </a:prstGeom>
              <a:solidFill>
                <a:srgbClr val="C0C0C0"/>
              </a:solidFill>
              <a:ln w="9525">
                <a:noFill/>
                <a:miter lim="800000"/>
                <a:headEnd/>
                <a:tailEnd/>
              </a:ln>
            </p:spPr>
            <p:txBody>
              <a:bodyPr/>
              <a:lstStyle/>
              <a:p>
                <a:pPr algn="ctr" latinLnBrk="1"/>
                <a:endParaRPr kumimoji="1" lang="fr-FR" sz="900">
                  <a:latin typeface="Arial Rounded MT Bold"/>
                  <a:ea typeface="굴림"/>
                  <a:cs typeface="굴림"/>
                </a:endParaRPr>
              </a:p>
            </p:txBody>
          </p:sp>
          <p:sp>
            <p:nvSpPr>
              <p:cNvPr id="28896" name="Rectangle 1339"/>
              <p:cNvSpPr>
                <a:spLocks noChangeArrowheads="1"/>
              </p:cNvSpPr>
              <p:nvPr/>
            </p:nvSpPr>
            <p:spPr bwMode="auto">
              <a:xfrm>
                <a:off x="2226" y="3293"/>
                <a:ext cx="23" cy="34"/>
              </a:xfrm>
              <a:prstGeom prst="rect">
                <a:avLst/>
              </a:prstGeom>
              <a:noFill/>
              <a:ln w="4763" cap="rnd">
                <a:solidFill>
                  <a:srgbClr val="000000"/>
                </a:solidFill>
                <a:miter lim="800000"/>
                <a:headEnd/>
                <a:tailEnd/>
              </a:ln>
            </p:spPr>
            <p:txBody>
              <a:bodyPr/>
              <a:lstStyle/>
              <a:p>
                <a:pPr algn="ctr" latinLnBrk="1"/>
                <a:endParaRPr kumimoji="1" lang="fr-FR" sz="900">
                  <a:latin typeface="Arial Rounded MT Bold"/>
                  <a:ea typeface="굴림"/>
                  <a:cs typeface="굴림"/>
                </a:endParaRPr>
              </a:p>
            </p:txBody>
          </p:sp>
        </p:grpSp>
        <p:grpSp>
          <p:nvGrpSpPr>
            <p:cNvPr id="28868" name="Group 1340"/>
            <p:cNvGrpSpPr>
              <a:grpSpLocks/>
            </p:cNvGrpSpPr>
            <p:nvPr/>
          </p:nvGrpSpPr>
          <p:grpSpPr bwMode="auto">
            <a:xfrm>
              <a:off x="2226" y="2974"/>
              <a:ext cx="23" cy="34"/>
              <a:chOff x="2226" y="2974"/>
              <a:chExt cx="23" cy="34"/>
            </a:xfrm>
          </p:grpSpPr>
          <p:sp>
            <p:nvSpPr>
              <p:cNvPr id="28893" name="Rectangle 1341"/>
              <p:cNvSpPr>
                <a:spLocks noChangeArrowheads="1"/>
              </p:cNvSpPr>
              <p:nvPr/>
            </p:nvSpPr>
            <p:spPr bwMode="auto">
              <a:xfrm>
                <a:off x="2226" y="2974"/>
                <a:ext cx="23" cy="34"/>
              </a:xfrm>
              <a:prstGeom prst="rect">
                <a:avLst/>
              </a:prstGeom>
              <a:solidFill>
                <a:srgbClr val="C0C0C0"/>
              </a:solidFill>
              <a:ln w="9525">
                <a:noFill/>
                <a:miter lim="800000"/>
                <a:headEnd/>
                <a:tailEnd/>
              </a:ln>
            </p:spPr>
            <p:txBody>
              <a:bodyPr/>
              <a:lstStyle/>
              <a:p>
                <a:pPr algn="ctr" latinLnBrk="1"/>
                <a:endParaRPr kumimoji="1" lang="fr-FR" sz="900">
                  <a:latin typeface="Arial Rounded MT Bold"/>
                  <a:ea typeface="굴림"/>
                  <a:cs typeface="굴림"/>
                </a:endParaRPr>
              </a:p>
            </p:txBody>
          </p:sp>
          <p:sp>
            <p:nvSpPr>
              <p:cNvPr id="28894" name="Rectangle 1342"/>
              <p:cNvSpPr>
                <a:spLocks noChangeArrowheads="1"/>
              </p:cNvSpPr>
              <p:nvPr/>
            </p:nvSpPr>
            <p:spPr bwMode="auto">
              <a:xfrm>
                <a:off x="2226" y="2974"/>
                <a:ext cx="23" cy="34"/>
              </a:xfrm>
              <a:prstGeom prst="rect">
                <a:avLst/>
              </a:prstGeom>
              <a:noFill/>
              <a:ln w="4763" cap="rnd">
                <a:solidFill>
                  <a:srgbClr val="000000"/>
                </a:solidFill>
                <a:miter lim="800000"/>
                <a:headEnd/>
                <a:tailEnd/>
              </a:ln>
            </p:spPr>
            <p:txBody>
              <a:bodyPr/>
              <a:lstStyle/>
              <a:p>
                <a:pPr algn="ctr" latinLnBrk="1"/>
                <a:endParaRPr kumimoji="1" lang="fr-FR" sz="900">
                  <a:latin typeface="Arial Rounded MT Bold"/>
                  <a:ea typeface="굴림"/>
                  <a:cs typeface="굴림"/>
                </a:endParaRPr>
              </a:p>
            </p:txBody>
          </p:sp>
        </p:grpSp>
        <p:grpSp>
          <p:nvGrpSpPr>
            <p:cNvPr id="28869" name="Group 1343"/>
            <p:cNvGrpSpPr>
              <a:grpSpLocks/>
            </p:cNvGrpSpPr>
            <p:nvPr/>
          </p:nvGrpSpPr>
          <p:grpSpPr bwMode="auto">
            <a:xfrm>
              <a:off x="2234" y="2982"/>
              <a:ext cx="7" cy="9"/>
              <a:chOff x="2234" y="2982"/>
              <a:chExt cx="7" cy="9"/>
            </a:xfrm>
          </p:grpSpPr>
          <p:sp>
            <p:nvSpPr>
              <p:cNvPr id="28891" name="Oval 1344"/>
              <p:cNvSpPr>
                <a:spLocks noChangeArrowheads="1"/>
              </p:cNvSpPr>
              <p:nvPr/>
            </p:nvSpPr>
            <p:spPr bwMode="auto">
              <a:xfrm>
                <a:off x="2234" y="2982"/>
                <a:ext cx="7" cy="9"/>
              </a:xfrm>
              <a:prstGeom prst="ellipse">
                <a:avLst/>
              </a:prstGeom>
              <a:solidFill>
                <a:srgbClr val="FFFFFF"/>
              </a:solidFill>
              <a:ln w="0">
                <a:solidFill>
                  <a:srgbClr val="000000"/>
                </a:solidFill>
                <a:round/>
                <a:headEnd/>
                <a:tailEnd/>
              </a:ln>
            </p:spPr>
            <p:txBody>
              <a:bodyPr/>
              <a:lstStyle/>
              <a:p>
                <a:pPr algn="ctr" latinLnBrk="1"/>
                <a:endParaRPr kumimoji="1" lang="fr-FR" sz="900">
                  <a:latin typeface="Arial Rounded MT Bold"/>
                  <a:ea typeface="굴림"/>
                  <a:cs typeface="굴림"/>
                </a:endParaRPr>
              </a:p>
            </p:txBody>
          </p:sp>
          <p:sp>
            <p:nvSpPr>
              <p:cNvPr id="28892" name="Oval 1345"/>
              <p:cNvSpPr>
                <a:spLocks noChangeArrowheads="1"/>
              </p:cNvSpPr>
              <p:nvPr/>
            </p:nvSpPr>
            <p:spPr bwMode="auto">
              <a:xfrm>
                <a:off x="2234" y="2982"/>
                <a:ext cx="7" cy="9"/>
              </a:xfrm>
              <a:prstGeom prst="ellipse">
                <a:avLst/>
              </a:prstGeom>
              <a:noFill/>
              <a:ln w="4763" cap="rnd">
                <a:solidFill>
                  <a:srgbClr val="000000"/>
                </a:solidFill>
                <a:round/>
                <a:headEnd/>
                <a:tailEnd/>
              </a:ln>
            </p:spPr>
            <p:txBody>
              <a:bodyPr/>
              <a:lstStyle/>
              <a:p>
                <a:pPr algn="ctr" latinLnBrk="1"/>
                <a:endParaRPr kumimoji="1" lang="fr-FR" sz="900">
                  <a:latin typeface="Arial Rounded MT Bold"/>
                  <a:ea typeface="굴림"/>
                  <a:cs typeface="굴림"/>
                </a:endParaRPr>
              </a:p>
            </p:txBody>
          </p:sp>
        </p:grpSp>
        <p:grpSp>
          <p:nvGrpSpPr>
            <p:cNvPr id="28870" name="Group 1346"/>
            <p:cNvGrpSpPr>
              <a:grpSpLocks/>
            </p:cNvGrpSpPr>
            <p:nvPr/>
          </p:nvGrpSpPr>
          <p:grpSpPr bwMode="auto">
            <a:xfrm>
              <a:off x="2234" y="3310"/>
              <a:ext cx="7" cy="9"/>
              <a:chOff x="2234" y="3310"/>
              <a:chExt cx="7" cy="9"/>
            </a:xfrm>
          </p:grpSpPr>
          <p:sp>
            <p:nvSpPr>
              <p:cNvPr id="28889" name="Oval 1347"/>
              <p:cNvSpPr>
                <a:spLocks noChangeArrowheads="1"/>
              </p:cNvSpPr>
              <p:nvPr/>
            </p:nvSpPr>
            <p:spPr bwMode="auto">
              <a:xfrm>
                <a:off x="2234" y="3310"/>
                <a:ext cx="7" cy="9"/>
              </a:xfrm>
              <a:prstGeom prst="ellipse">
                <a:avLst/>
              </a:prstGeom>
              <a:solidFill>
                <a:srgbClr val="FFFFFF"/>
              </a:solidFill>
              <a:ln w="0">
                <a:solidFill>
                  <a:srgbClr val="000000"/>
                </a:solidFill>
                <a:round/>
                <a:headEnd/>
                <a:tailEnd/>
              </a:ln>
            </p:spPr>
            <p:txBody>
              <a:bodyPr/>
              <a:lstStyle/>
              <a:p>
                <a:pPr algn="ctr" latinLnBrk="1"/>
                <a:endParaRPr kumimoji="1" lang="fr-FR" sz="900">
                  <a:latin typeface="Arial Rounded MT Bold"/>
                  <a:ea typeface="굴림"/>
                  <a:cs typeface="굴림"/>
                </a:endParaRPr>
              </a:p>
            </p:txBody>
          </p:sp>
          <p:sp>
            <p:nvSpPr>
              <p:cNvPr id="28890" name="Oval 1348"/>
              <p:cNvSpPr>
                <a:spLocks noChangeArrowheads="1"/>
              </p:cNvSpPr>
              <p:nvPr/>
            </p:nvSpPr>
            <p:spPr bwMode="auto">
              <a:xfrm>
                <a:off x="2234" y="3310"/>
                <a:ext cx="7" cy="9"/>
              </a:xfrm>
              <a:prstGeom prst="ellipse">
                <a:avLst/>
              </a:prstGeom>
              <a:noFill/>
              <a:ln w="4763" cap="rnd">
                <a:solidFill>
                  <a:srgbClr val="000000"/>
                </a:solidFill>
                <a:round/>
                <a:headEnd/>
                <a:tailEnd/>
              </a:ln>
            </p:spPr>
            <p:txBody>
              <a:bodyPr/>
              <a:lstStyle/>
              <a:p>
                <a:pPr algn="ctr" latinLnBrk="1"/>
                <a:endParaRPr kumimoji="1" lang="fr-FR" sz="900">
                  <a:latin typeface="Arial Rounded MT Bold"/>
                  <a:ea typeface="굴림"/>
                  <a:cs typeface="굴림"/>
                </a:endParaRPr>
              </a:p>
            </p:txBody>
          </p:sp>
        </p:grpSp>
        <p:grpSp>
          <p:nvGrpSpPr>
            <p:cNvPr id="28871" name="Group 1349"/>
            <p:cNvGrpSpPr>
              <a:grpSpLocks/>
            </p:cNvGrpSpPr>
            <p:nvPr/>
          </p:nvGrpSpPr>
          <p:grpSpPr bwMode="auto">
            <a:xfrm>
              <a:off x="2174" y="3077"/>
              <a:ext cx="112" cy="26"/>
              <a:chOff x="2174" y="3077"/>
              <a:chExt cx="112" cy="26"/>
            </a:xfrm>
          </p:grpSpPr>
          <p:sp>
            <p:nvSpPr>
              <p:cNvPr id="28887" name="Rectangle 1350"/>
              <p:cNvSpPr>
                <a:spLocks noChangeArrowheads="1"/>
              </p:cNvSpPr>
              <p:nvPr/>
            </p:nvSpPr>
            <p:spPr bwMode="auto">
              <a:xfrm>
                <a:off x="2174" y="3077"/>
                <a:ext cx="112" cy="26"/>
              </a:xfrm>
              <a:prstGeom prst="rect">
                <a:avLst/>
              </a:prstGeom>
              <a:solidFill>
                <a:srgbClr val="BBE0E3"/>
              </a:solidFill>
              <a:ln w="9525">
                <a:noFill/>
                <a:miter lim="800000"/>
                <a:headEnd/>
                <a:tailEnd/>
              </a:ln>
            </p:spPr>
            <p:txBody>
              <a:bodyPr/>
              <a:lstStyle/>
              <a:p>
                <a:pPr algn="ctr" latinLnBrk="1"/>
                <a:endParaRPr kumimoji="1" lang="fr-FR" sz="900">
                  <a:latin typeface="Arial Rounded MT Bold"/>
                  <a:ea typeface="굴림"/>
                  <a:cs typeface="굴림"/>
                </a:endParaRPr>
              </a:p>
            </p:txBody>
          </p:sp>
          <p:sp>
            <p:nvSpPr>
              <p:cNvPr id="28888" name="Rectangle 1351"/>
              <p:cNvSpPr>
                <a:spLocks noChangeArrowheads="1"/>
              </p:cNvSpPr>
              <p:nvPr/>
            </p:nvSpPr>
            <p:spPr bwMode="auto">
              <a:xfrm>
                <a:off x="2174" y="3077"/>
                <a:ext cx="112" cy="26"/>
              </a:xfrm>
              <a:prstGeom prst="rect">
                <a:avLst/>
              </a:prstGeom>
              <a:noFill/>
              <a:ln w="4763" cap="rnd">
                <a:solidFill>
                  <a:srgbClr val="000000"/>
                </a:solidFill>
                <a:miter lim="800000"/>
                <a:headEnd/>
                <a:tailEnd/>
              </a:ln>
            </p:spPr>
            <p:txBody>
              <a:bodyPr/>
              <a:lstStyle/>
              <a:p>
                <a:pPr algn="ctr" latinLnBrk="1"/>
                <a:endParaRPr kumimoji="1" lang="fr-FR" sz="900">
                  <a:latin typeface="Arial Rounded MT Bold"/>
                  <a:ea typeface="굴림"/>
                  <a:cs typeface="굴림"/>
                </a:endParaRPr>
              </a:p>
            </p:txBody>
          </p:sp>
        </p:grpSp>
        <p:grpSp>
          <p:nvGrpSpPr>
            <p:cNvPr id="28872" name="Group 1352"/>
            <p:cNvGrpSpPr>
              <a:grpSpLocks/>
            </p:cNvGrpSpPr>
            <p:nvPr/>
          </p:nvGrpSpPr>
          <p:grpSpPr bwMode="auto">
            <a:xfrm>
              <a:off x="2174" y="3198"/>
              <a:ext cx="112" cy="26"/>
              <a:chOff x="2174" y="3198"/>
              <a:chExt cx="112" cy="26"/>
            </a:xfrm>
          </p:grpSpPr>
          <p:sp>
            <p:nvSpPr>
              <p:cNvPr id="28885" name="Rectangle 1353"/>
              <p:cNvSpPr>
                <a:spLocks noChangeArrowheads="1"/>
              </p:cNvSpPr>
              <p:nvPr/>
            </p:nvSpPr>
            <p:spPr bwMode="auto">
              <a:xfrm>
                <a:off x="2174" y="3198"/>
                <a:ext cx="112" cy="26"/>
              </a:xfrm>
              <a:prstGeom prst="rect">
                <a:avLst/>
              </a:prstGeom>
              <a:solidFill>
                <a:srgbClr val="BBE0E3"/>
              </a:solidFill>
              <a:ln w="9525">
                <a:noFill/>
                <a:miter lim="800000"/>
                <a:headEnd/>
                <a:tailEnd/>
              </a:ln>
            </p:spPr>
            <p:txBody>
              <a:bodyPr/>
              <a:lstStyle/>
              <a:p>
                <a:pPr algn="ctr" latinLnBrk="1"/>
                <a:endParaRPr kumimoji="1" lang="fr-FR" sz="900">
                  <a:latin typeface="Arial Rounded MT Bold"/>
                  <a:ea typeface="굴림"/>
                  <a:cs typeface="굴림"/>
                </a:endParaRPr>
              </a:p>
            </p:txBody>
          </p:sp>
          <p:sp>
            <p:nvSpPr>
              <p:cNvPr id="28886" name="Rectangle 1354"/>
              <p:cNvSpPr>
                <a:spLocks noChangeArrowheads="1"/>
              </p:cNvSpPr>
              <p:nvPr/>
            </p:nvSpPr>
            <p:spPr bwMode="auto">
              <a:xfrm>
                <a:off x="2174" y="3198"/>
                <a:ext cx="112" cy="26"/>
              </a:xfrm>
              <a:prstGeom prst="rect">
                <a:avLst/>
              </a:prstGeom>
              <a:noFill/>
              <a:ln w="4763" cap="rnd">
                <a:solidFill>
                  <a:srgbClr val="000000"/>
                </a:solidFill>
                <a:miter lim="800000"/>
                <a:headEnd/>
                <a:tailEnd/>
              </a:ln>
            </p:spPr>
            <p:txBody>
              <a:bodyPr/>
              <a:lstStyle/>
              <a:p>
                <a:pPr algn="ctr" latinLnBrk="1"/>
                <a:endParaRPr kumimoji="1" lang="fr-FR" sz="900">
                  <a:latin typeface="Arial Rounded MT Bold"/>
                  <a:ea typeface="굴림"/>
                  <a:cs typeface="굴림"/>
                </a:endParaRPr>
              </a:p>
            </p:txBody>
          </p:sp>
        </p:grpSp>
        <p:grpSp>
          <p:nvGrpSpPr>
            <p:cNvPr id="28873" name="Group 1355"/>
            <p:cNvGrpSpPr>
              <a:grpSpLocks/>
            </p:cNvGrpSpPr>
            <p:nvPr/>
          </p:nvGrpSpPr>
          <p:grpSpPr bwMode="auto">
            <a:xfrm>
              <a:off x="2263" y="3086"/>
              <a:ext cx="8" cy="8"/>
              <a:chOff x="2263" y="3086"/>
              <a:chExt cx="8" cy="8"/>
            </a:xfrm>
          </p:grpSpPr>
          <p:sp>
            <p:nvSpPr>
              <p:cNvPr id="28883" name="Freeform 1356"/>
              <p:cNvSpPr>
                <a:spLocks/>
              </p:cNvSpPr>
              <p:nvPr/>
            </p:nvSpPr>
            <p:spPr bwMode="auto">
              <a:xfrm>
                <a:off x="2263" y="3086"/>
                <a:ext cx="8" cy="8"/>
              </a:xfrm>
              <a:custGeom>
                <a:avLst/>
                <a:gdLst>
                  <a:gd name="T0" fmla="*/ 2 w 8"/>
                  <a:gd name="T1" fmla="*/ 0 h 8"/>
                  <a:gd name="T2" fmla="*/ 0 w 8"/>
                  <a:gd name="T3" fmla="*/ 4 h 8"/>
                  <a:gd name="T4" fmla="*/ 2 w 8"/>
                  <a:gd name="T5" fmla="*/ 8 h 8"/>
                  <a:gd name="T6" fmla="*/ 6 w 8"/>
                  <a:gd name="T7" fmla="*/ 8 h 8"/>
                  <a:gd name="T8" fmla="*/ 8 w 8"/>
                  <a:gd name="T9" fmla="*/ 4 h 8"/>
                  <a:gd name="T10" fmla="*/ 6 w 8"/>
                  <a:gd name="T11" fmla="*/ 0 h 8"/>
                  <a:gd name="T12" fmla="*/ 2 w 8"/>
                  <a:gd name="T13" fmla="*/ 0 h 8"/>
                  <a:gd name="T14" fmla="*/ 0 60000 65536"/>
                  <a:gd name="T15" fmla="*/ 0 60000 65536"/>
                  <a:gd name="T16" fmla="*/ 0 60000 65536"/>
                  <a:gd name="T17" fmla="*/ 0 60000 65536"/>
                  <a:gd name="T18" fmla="*/ 0 60000 65536"/>
                  <a:gd name="T19" fmla="*/ 0 60000 65536"/>
                  <a:gd name="T20" fmla="*/ 0 60000 65536"/>
                  <a:gd name="T21" fmla="*/ 0 w 8"/>
                  <a:gd name="T22" fmla="*/ 0 h 8"/>
                  <a:gd name="T23" fmla="*/ 8 w 8"/>
                  <a:gd name="T24" fmla="*/ 8 h 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8">
                    <a:moveTo>
                      <a:pt x="2" y="0"/>
                    </a:moveTo>
                    <a:lnTo>
                      <a:pt x="0" y="4"/>
                    </a:lnTo>
                    <a:lnTo>
                      <a:pt x="2" y="8"/>
                    </a:lnTo>
                    <a:lnTo>
                      <a:pt x="6" y="8"/>
                    </a:lnTo>
                    <a:lnTo>
                      <a:pt x="8" y="4"/>
                    </a:lnTo>
                    <a:lnTo>
                      <a:pt x="6" y="0"/>
                    </a:lnTo>
                    <a:lnTo>
                      <a:pt x="2" y="0"/>
                    </a:lnTo>
                    <a:close/>
                  </a:path>
                </a:pathLst>
              </a:custGeom>
              <a:solidFill>
                <a:srgbClr val="808080"/>
              </a:solidFill>
              <a:ln w="9525">
                <a:noFill/>
                <a:round/>
                <a:headEnd/>
                <a:tailEnd/>
              </a:ln>
            </p:spPr>
            <p:txBody>
              <a:bodyPr/>
              <a:lstStyle/>
              <a:p>
                <a:endParaRPr lang="fr-FR"/>
              </a:p>
            </p:txBody>
          </p:sp>
          <p:sp>
            <p:nvSpPr>
              <p:cNvPr id="28884" name="Freeform 1357"/>
              <p:cNvSpPr>
                <a:spLocks/>
              </p:cNvSpPr>
              <p:nvPr/>
            </p:nvSpPr>
            <p:spPr bwMode="auto">
              <a:xfrm>
                <a:off x="2263" y="3086"/>
                <a:ext cx="8" cy="8"/>
              </a:xfrm>
              <a:custGeom>
                <a:avLst/>
                <a:gdLst>
                  <a:gd name="T0" fmla="*/ 2 w 8"/>
                  <a:gd name="T1" fmla="*/ 0 h 8"/>
                  <a:gd name="T2" fmla="*/ 0 w 8"/>
                  <a:gd name="T3" fmla="*/ 4 h 8"/>
                  <a:gd name="T4" fmla="*/ 2 w 8"/>
                  <a:gd name="T5" fmla="*/ 8 h 8"/>
                  <a:gd name="T6" fmla="*/ 6 w 8"/>
                  <a:gd name="T7" fmla="*/ 8 h 8"/>
                  <a:gd name="T8" fmla="*/ 8 w 8"/>
                  <a:gd name="T9" fmla="*/ 4 h 8"/>
                  <a:gd name="T10" fmla="*/ 6 w 8"/>
                  <a:gd name="T11" fmla="*/ 0 h 8"/>
                  <a:gd name="T12" fmla="*/ 2 w 8"/>
                  <a:gd name="T13" fmla="*/ 0 h 8"/>
                  <a:gd name="T14" fmla="*/ 0 60000 65536"/>
                  <a:gd name="T15" fmla="*/ 0 60000 65536"/>
                  <a:gd name="T16" fmla="*/ 0 60000 65536"/>
                  <a:gd name="T17" fmla="*/ 0 60000 65536"/>
                  <a:gd name="T18" fmla="*/ 0 60000 65536"/>
                  <a:gd name="T19" fmla="*/ 0 60000 65536"/>
                  <a:gd name="T20" fmla="*/ 0 60000 65536"/>
                  <a:gd name="T21" fmla="*/ 0 w 8"/>
                  <a:gd name="T22" fmla="*/ 0 h 8"/>
                  <a:gd name="T23" fmla="*/ 8 w 8"/>
                  <a:gd name="T24" fmla="*/ 8 h 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8">
                    <a:moveTo>
                      <a:pt x="2" y="0"/>
                    </a:moveTo>
                    <a:lnTo>
                      <a:pt x="0" y="4"/>
                    </a:lnTo>
                    <a:lnTo>
                      <a:pt x="2" y="8"/>
                    </a:lnTo>
                    <a:lnTo>
                      <a:pt x="6" y="8"/>
                    </a:lnTo>
                    <a:lnTo>
                      <a:pt x="8" y="4"/>
                    </a:lnTo>
                    <a:lnTo>
                      <a:pt x="6" y="0"/>
                    </a:lnTo>
                    <a:lnTo>
                      <a:pt x="2" y="0"/>
                    </a:lnTo>
                    <a:close/>
                  </a:path>
                </a:pathLst>
              </a:custGeom>
              <a:noFill/>
              <a:ln w="4763" cap="rnd">
                <a:solidFill>
                  <a:srgbClr val="000000"/>
                </a:solidFill>
                <a:round/>
                <a:headEnd/>
                <a:tailEnd/>
              </a:ln>
            </p:spPr>
            <p:txBody>
              <a:bodyPr/>
              <a:lstStyle/>
              <a:p>
                <a:endParaRPr lang="fr-FR"/>
              </a:p>
            </p:txBody>
          </p:sp>
        </p:grpSp>
        <p:grpSp>
          <p:nvGrpSpPr>
            <p:cNvPr id="28874" name="Group 1358"/>
            <p:cNvGrpSpPr>
              <a:grpSpLocks/>
            </p:cNvGrpSpPr>
            <p:nvPr/>
          </p:nvGrpSpPr>
          <p:grpSpPr bwMode="auto">
            <a:xfrm>
              <a:off x="2263" y="3207"/>
              <a:ext cx="8" cy="8"/>
              <a:chOff x="2263" y="3207"/>
              <a:chExt cx="8" cy="8"/>
            </a:xfrm>
          </p:grpSpPr>
          <p:sp>
            <p:nvSpPr>
              <p:cNvPr id="28881" name="Freeform 1359"/>
              <p:cNvSpPr>
                <a:spLocks/>
              </p:cNvSpPr>
              <p:nvPr/>
            </p:nvSpPr>
            <p:spPr bwMode="auto">
              <a:xfrm>
                <a:off x="2263" y="3207"/>
                <a:ext cx="8" cy="8"/>
              </a:xfrm>
              <a:custGeom>
                <a:avLst/>
                <a:gdLst>
                  <a:gd name="T0" fmla="*/ 2 w 8"/>
                  <a:gd name="T1" fmla="*/ 0 h 8"/>
                  <a:gd name="T2" fmla="*/ 0 w 8"/>
                  <a:gd name="T3" fmla="*/ 4 h 8"/>
                  <a:gd name="T4" fmla="*/ 2 w 8"/>
                  <a:gd name="T5" fmla="*/ 8 h 8"/>
                  <a:gd name="T6" fmla="*/ 6 w 8"/>
                  <a:gd name="T7" fmla="*/ 8 h 8"/>
                  <a:gd name="T8" fmla="*/ 8 w 8"/>
                  <a:gd name="T9" fmla="*/ 4 h 8"/>
                  <a:gd name="T10" fmla="*/ 6 w 8"/>
                  <a:gd name="T11" fmla="*/ 0 h 8"/>
                  <a:gd name="T12" fmla="*/ 2 w 8"/>
                  <a:gd name="T13" fmla="*/ 0 h 8"/>
                  <a:gd name="T14" fmla="*/ 0 60000 65536"/>
                  <a:gd name="T15" fmla="*/ 0 60000 65536"/>
                  <a:gd name="T16" fmla="*/ 0 60000 65536"/>
                  <a:gd name="T17" fmla="*/ 0 60000 65536"/>
                  <a:gd name="T18" fmla="*/ 0 60000 65536"/>
                  <a:gd name="T19" fmla="*/ 0 60000 65536"/>
                  <a:gd name="T20" fmla="*/ 0 60000 65536"/>
                  <a:gd name="T21" fmla="*/ 0 w 8"/>
                  <a:gd name="T22" fmla="*/ 0 h 8"/>
                  <a:gd name="T23" fmla="*/ 8 w 8"/>
                  <a:gd name="T24" fmla="*/ 8 h 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8">
                    <a:moveTo>
                      <a:pt x="2" y="0"/>
                    </a:moveTo>
                    <a:lnTo>
                      <a:pt x="0" y="4"/>
                    </a:lnTo>
                    <a:lnTo>
                      <a:pt x="2" y="8"/>
                    </a:lnTo>
                    <a:lnTo>
                      <a:pt x="6" y="8"/>
                    </a:lnTo>
                    <a:lnTo>
                      <a:pt x="8" y="4"/>
                    </a:lnTo>
                    <a:lnTo>
                      <a:pt x="6" y="0"/>
                    </a:lnTo>
                    <a:lnTo>
                      <a:pt x="2" y="0"/>
                    </a:lnTo>
                    <a:close/>
                  </a:path>
                </a:pathLst>
              </a:custGeom>
              <a:solidFill>
                <a:srgbClr val="808080"/>
              </a:solidFill>
              <a:ln w="9525">
                <a:noFill/>
                <a:round/>
                <a:headEnd/>
                <a:tailEnd/>
              </a:ln>
            </p:spPr>
            <p:txBody>
              <a:bodyPr/>
              <a:lstStyle/>
              <a:p>
                <a:endParaRPr lang="fr-FR"/>
              </a:p>
            </p:txBody>
          </p:sp>
          <p:sp>
            <p:nvSpPr>
              <p:cNvPr id="28882" name="Freeform 1360"/>
              <p:cNvSpPr>
                <a:spLocks/>
              </p:cNvSpPr>
              <p:nvPr/>
            </p:nvSpPr>
            <p:spPr bwMode="auto">
              <a:xfrm>
                <a:off x="2263" y="3207"/>
                <a:ext cx="8" cy="8"/>
              </a:xfrm>
              <a:custGeom>
                <a:avLst/>
                <a:gdLst>
                  <a:gd name="T0" fmla="*/ 2 w 8"/>
                  <a:gd name="T1" fmla="*/ 0 h 8"/>
                  <a:gd name="T2" fmla="*/ 0 w 8"/>
                  <a:gd name="T3" fmla="*/ 4 h 8"/>
                  <a:gd name="T4" fmla="*/ 2 w 8"/>
                  <a:gd name="T5" fmla="*/ 8 h 8"/>
                  <a:gd name="T6" fmla="*/ 6 w 8"/>
                  <a:gd name="T7" fmla="*/ 8 h 8"/>
                  <a:gd name="T8" fmla="*/ 8 w 8"/>
                  <a:gd name="T9" fmla="*/ 4 h 8"/>
                  <a:gd name="T10" fmla="*/ 6 w 8"/>
                  <a:gd name="T11" fmla="*/ 0 h 8"/>
                  <a:gd name="T12" fmla="*/ 2 w 8"/>
                  <a:gd name="T13" fmla="*/ 0 h 8"/>
                  <a:gd name="T14" fmla="*/ 0 60000 65536"/>
                  <a:gd name="T15" fmla="*/ 0 60000 65536"/>
                  <a:gd name="T16" fmla="*/ 0 60000 65536"/>
                  <a:gd name="T17" fmla="*/ 0 60000 65536"/>
                  <a:gd name="T18" fmla="*/ 0 60000 65536"/>
                  <a:gd name="T19" fmla="*/ 0 60000 65536"/>
                  <a:gd name="T20" fmla="*/ 0 60000 65536"/>
                  <a:gd name="T21" fmla="*/ 0 w 8"/>
                  <a:gd name="T22" fmla="*/ 0 h 8"/>
                  <a:gd name="T23" fmla="*/ 8 w 8"/>
                  <a:gd name="T24" fmla="*/ 8 h 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8">
                    <a:moveTo>
                      <a:pt x="2" y="0"/>
                    </a:moveTo>
                    <a:lnTo>
                      <a:pt x="0" y="4"/>
                    </a:lnTo>
                    <a:lnTo>
                      <a:pt x="2" y="8"/>
                    </a:lnTo>
                    <a:lnTo>
                      <a:pt x="6" y="8"/>
                    </a:lnTo>
                    <a:lnTo>
                      <a:pt x="8" y="4"/>
                    </a:lnTo>
                    <a:lnTo>
                      <a:pt x="6" y="0"/>
                    </a:lnTo>
                    <a:lnTo>
                      <a:pt x="2" y="0"/>
                    </a:lnTo>
                    <a:close/>
                  </a:path>
                </a:pathLst>
              </a:custGeom>
              <a:noFill/>
              <a:ln w="4763" cap="rnd">
                <a:solidFill>
                  <a:srgbClr val="000000"/>
                </a:solidFill>
                <a:round/>
                <a:headEnd/>
                <a:tailEnd/>
              </a:ln>
            </p:spPr>
            <p:txBody>
              <a:bodyPr/>
              <a:lstStyle/>
              <a:p>
                <a:endParaRPr lang="fr-FR"/>
              </a:p>
            </p:txBody>
          </p:sp>
        </p:grpSp>
        <p:grpSp>
          <p:nvGrpSpPr>
            <p:cNvPr id="28875" name="Group 1361"/>
            <p:cNvGrpSpPr>
              <a:grpSpLocks/>
            </p:cNvGrpSpPr>
            <p:nvPr/>
          </p:nvGrpSpPr>
          <p:grpSpPr bwMode="auto">
            <a:xfrm>
              <a:off x="2174" y="3086"/>
              <a:ext cx="8" cy="8"/>
              <a:chOff x="2174" y="3086"/>
              <a:chExt cx="8" cy="8"/>
            </a:xfrm>
          </p:grpSpPr>
          <p:sp>
            <p:nvSpPr>
              <p:cNvPr id="28879" name="Freeform 1362"/>
              <p:cNvSpPr>
                <a:spLocks/>
              </p:cNvSpPr>
              <p:nvPr/>
            </p:nvSpPr>
            <p:spPr bwMode="auto">
              <a:xfrm>
                <a:off x="2174" y="3086"/>
                <a:ext cx="8" cy="8"/>
              </a:xfrm>
              <a:custGeom>
                <a:avLst/>
                <a:gdLst>
                  <a:gd name="T0" fmla="*/ 2 w 8"/>
                  <a:gd name="T1" fmla="*/ 0 h 8"/>
                  <a:gd name="T2" fmla="*/ 0 w 8"/>
                  <a:gd name="T3" fmla="*/ 4 h 8"/>
                  <a:gd name="T4" fmla="*/ 2 w 8"/>
                  <a:gd name="T5" fmla="*/ 8 h 8"/>
                  <a:gd name="T6" fmla="*/ 6 w 8"/>
                  <a:gd name="T7" fmla="*/ 8 h 8"/>
                  <a:gd name="T8" fmla="*/ 8 w 8"/>
                  <a:gd name="T9" fmla="*/ 4 h 8"/>
                  <a:gd name="T10" fmla="*/ 6 w 8"/>
                  <a:gd name="T11" fmla="*/ 0 h 8"/>
                  <a:gd name="T12" fmla="*/ 2 w 8"/>
                  <a:gd name="T13" fmla="*/ 0 h 8"/>
                  <a:gd name="T14" fmla="*/ 0 60000 65536"/>
                  <a:gd name="T15" fmla="*/ 0 60000 65536"/>
                  <a:gd name="T16" fmla="*/ 0 60000 65536"/>
                  <a:gd name="T17" fmla="*/ 0 60000 65536"/>
                  <a:gd name="T18" fmla="*/ 0 60000 65536"/>
                  <a:gd name="T19" fmla="*/ 0 60000 65536"/>
                  <a:gd name="T20" fmla="*/ 0 60000 65536"/>
                  <a:gd name="T21" fmla="*/ 0 w 8"/>
                  <a:gd name="T22" fmla="*/ 0 h 8"/>
                  <a:gd name="T23" fmla="*/ 8 w 8"/>
                  <a:gd name="T24" fmla="*/ 8 h 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8">
                    <a:moveTo>
                      <a:pt x="2" y="0"/>
                    </a:moveTo>
                    <a:lnTo>
                      <a:pt x="0" y="4"/>
                    </a:lnTo>
                    <a:lnTo>
                      <a:pt x="2" y="8"/>
                    </a:lnTo>
                    <a:lnTo>
                      <a:pt x="6" y="8"/>
                    </a:lnTo>
                    <a:lnTo>
                      <a:pt x="8" y="4"/>
                    </a:lnTo>
                    <a:lnTo>
                      <a:pt x="6" y="0"/>
                    </a:lnTo>
                    <a:lnTo>
                      <a:pt x="2" y="0"/>
                    </a:lnTo>
                    <a:close/>
                  </a:path>
                </a:pathLst>
              </a:custGeom>
              <a:solidFill>
                <a:srgbClr val="808080"/>
              </a:solidFill>
              <a:ln w="9525">
                <a:noFill/>
                <a:round/>
                <a:headEnd/>
                <a:tailEnd/>
              </a:ln>
            </p:spPr>
            <p:txBody>
              <a:bodyPr/>
              <a:lstStyle/>
              <a:p>
                <a:endParaRPr lang="fr-FR"/>
              </a:p>
            </p:txBody>
          </p:sp>
          <p:sp>
            <p:nvSpPr>
              <p:cNvPr id="28880" name="Freeform 1363"/>
              <p:cNvSpPr>
                <a:spLocks/>
              </p:cNvSpPr>
              <p:nvPr/>
            </p:nvSpPr>
            <p:spPr bwMode="auto">
              <a:xfrm>
                <a:off x="2174" y="3086"/>
                <a:ext cx="8" cy="8"/>
              </a:xfrm>
              <a:custGeom>
                <a:avLst/>
                <a:gdLst>
                  <a:gd name="T0" fmla="*/ 2 w 8"/>
                  <a:gd name="T1" fmla="*/ 0 h 8"/>
                  <a:gd name="T2" fmla="*/ 0 w 8"/>
                  <a:gd name="T3" fmla="*/ 4 h 8"/>
                  <a:gd name="T4" fmla="*/ 2 w 8"/>
                  <a:gd name="T5" fmla="*/ 8 h 8"/>
                  <a:gd name="T6" fmla="*/ 6 w 8"/>
                  <a:gd name="T7" fmla="*/ 8 h 8"/>
                  <a:gd name="T8" fmla="*/ 8 w 8"/>
                  <a:gd name="T9" fmla="*/ 4 h 8"/>
                  <a:gd name="T10" fmla="*/ 6 w 8"/>
                  <a:gd name="T11" fmla="*/ 0 h 8"/>
                  <a:gd name="T12" fmla="*/ 2 w 8"/>
                  <a:gd name="T13" fmla="*/ 0 h 8"/>
                  <a:gd name="T14" fmla="*/ 0 60000 65536"/>
                  <a:gd name="T15" fmla="*/ 0 60000 65536"/>
                  <a:gd name="T16" fmla="*/ 0 60000 65536"/>
                  <a:gd name="T17" fmla="*/ 0 60000 65536"/>
                  <a:gd name="T18" fmla="*/ 0 60000 65536"/>
                  <a:gd name="T19" fmla="*/ 0 60000 65536"/>
                  <a:gd name="T20" fmla="*/ 0 60000 65536"/>
                  <a:gd name="T21" fmla="*/ 0 w 8"/>
                  <a:gd name="T22" fmla="*/ 0 h 8"/>
                  <a:gd name="T23" fmla="*/ 8 w 8"/>
                  <a:gd name="T24" fmla="*/ 8 h 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8">
                    <a:moveTo>
                      <a:pt x="2" y="0"/>
                    </a:moveTo>
                    <a:lnTo>
                      <a:pt x="0" y="4"/>
                    </a:lnTo>
                    <a:lnTo>
                      <a:pt x="2" y="8"/>
                    </a:lnTo>
                    <a:lnTo>
                      <a:pt x="6" y="8"/>
                    </a:lnTo>
                    <a:lnTo>
                      <a:pt x="8" y="4"/>
                    </a:lnTo>
                    <a:lnTo>
                      <a:pt x="6" y="0"/>
                    </a:lnTo>
                    <a:lnTo>
                      <a:pt x="2" y="0"/>
                    </a:lnTo>
                    <a:close/>
                  </a:path>
                </a:pathLst>
              </a:custGeom>
              <a:noFill/>
              <a:ln w="4763" cap="rnd">
                <a:solidFill>
                  <a:srgbClr val="000000"/>
                </a:solidFill>
                <a:round/>
                <a:headEnd/>
                <a:tailEnd/>
              </a:ln>
            </p:spPr>
            <p:txBody>
              <a:bodyPr/>
              <a:lstStyle/>
              <a:p>
                <a:endParaRPr lang="fr-FR"/>
              </a:p>
            </p:txBody>
          </p:sp>
        </p:grpSp>
        <p:grpSp>
          <p:nvGrpSpPr>
            <p:cNvPr id="28876" name="Group 1364"/>
            <p:cNvGrpSpPr>
              <a:grpSpLocks/>
            </p:cNvGrpSpPr>
            <p:nvPr/>
          </p:nvGrpSpPr>
          <p:grpSpPr bwMode="auto">
            <a:xfrm>
              <a:off x="2174" y="3207"/>
              <a:ext cx="8" cy="8"/>
              <a:chOff x="2174" y="3207"/>
              <a:chExt cx="8" cy="8"/>
            </a:xfrm>
          </p:grpSpPr>
          <p:sp>
            <p:nvSpPr>
              <p:cNvPr id="28877" name="Freeform 1365"/>
              <p:cNvSpPr>
                <a:spLocks/>
              </p:cNvSpPr>
              <p:nvPr/>
            </p:nvSpPr>
            <p:spPr bwMode="auto">
              <a:xfrm>
                <a:off x="2174" y="3207"/>
                <a:ext cx="8" cy="8"/>
              </a:xfrm>
              <a:custGeom>
                <a:avLst/>
                <a:gdLst>
                  <a:gd name="T0" fmla="*/ 2 w 8"/>
                  <a:gd name="T1" fmla="*/ 0 h 8"/>
                  <a:gd name="T2" fmla="*/ 0 w 8"/>
                  <a:gd name="T3" fmla="*/ 4 h 8"/>
                  <a:gd name="T4" fmla="*/ 2 w 8"/>
                  <a:gd name="T5" fmla="*/ 8 h 8"/>
                  <a:gd name="T6" fmla="*/ 6 w 8"/>
                  <a:gd name="T7" fmla="*/ 8 h 8"/>
                  <a:gd name="T8" fmla="*/ 8 w 8"/>
                  <a:gd name="T9" fmla="*/ 4 h 8"/>
                  <a:gd name="T10" fmla="*/ 6 w 8"/>
                  <a:gd name="T11" fmla="*/ 0 h 8"/>
                  <a:gd name="T12" fmla="*/ 2 w 8"/>
                  <a:gd name="T13" fmla="*/ 0 h 8"/>
                  <a:gd name="T14" fmla="*/ 0 60000 65536"/>
                  <a:gd name="T15" fmla="*/ 0 60000 65536"/>
                  <a:gd name="T16" fmla="*/ 0 60000 65536"/>
                  <a:gd name="T17" fmla="*/ 0 60000 65536"/>
                  <a:gd name="T18" fmla="*/ 0 60000 65536"/>
                  <a:gd name="T19" fmla="*/ 0 60000 65536"/>
                  <a:gd name="T20" fmla="*/ 0 60000 65536"/>
                  <a:gd name="T21" fmla="*/ 0 w 8"/>
                  <a:gd name="T22" fmla="*/ 0 h 8"/>
                  <a:gd name="T23" fmla="*/ 8 w 8"/>
                  <a:gd name="T24" fmla="*/ 8 h 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8">
                    <a:moveTo>
                      <a:pt x="2" y="0"/>
                    </a:moveTo>
                    <a:lnTo>
                      <a:pt x="0" y="4"/>
                    </a:lnTo>
                    <a:lnTo>
                      <a:pt x="2" y="8"/>
                    </a:lnTo>
                    <a:lnTo>
                      <a:pt x="6" y="8"/>
                    </a:lnTo>
                    <a:lnTo>
                      <a:pt x="8" y="4"/>
                    </a:lnTo>
                    <a:lnTo>
                      <a:pt x="6" y="0"/>
                    </a:lnTo>
                    <a:lnTo>
                      <a:pt x="2" y="0"/>
                    </a:lnTo>
                    <a:close/>
                  </a:path>
                </a:pathLst>
              </a:custGeom>
              <a:solidFill>
                <a:srgbClr val="808080"/>
              </a:solidFill>
              <a:ln w="9525">
                <a:noFill/>
                <a:round/>
                <a:headEnd/>
                <a:tailEnd/>
              </a:ln>
            </p:spPr>
            <p:txBody>
              <a:bodyPr/>
              <a:lstStyle/>
              <a:p>
                <a:endParaRPr lang="fr-FR"/>
              </a:p>
            </p:txBody>
          </p:sp>
          <p:sp>
            <p:nvSpPr>
              <p:cNvPr id="28878" name="Freeform 1366"/>
              <p:cNvSpPr>
                <a:spLocks/>
              </p:cNvSpPr>
              <p:nvPr/>
            </p:nvSpPr>
            <p:spPr bwMode="auto">
              <a:xfrm>
                <a:off x="2174" y="3207"/>
                <a:ext cx="8" cy="8"/>
              </a:xfrm>
              <a:custGeom>
                <a:avLst/>
                <a:gdLst>
                  <a:gd name="T0" fmla="*/ 2 w 8"/>
                  <a:gd name="T1" fmla="*/ 0 h 8"/>
                  <a:gd name="T2" fmla="*/ 0 w 8"/>
                  <a:gd name="T3" fmla="*/ 4 h 8"/>
                  <a:gd name="T4" fmla="*/ 2 w 8"/>
                  <a:gd name="T5" fmla="*/ 8 h 8"/>
                  <a:gd name="T6" fmla="*/ 6 w 8"/>
                  <a:gd name="T7" fmla="*/ 8 h 8"/>
                  <a:gd name="T8" fmla="*/ 8 w 8"/>
                  <a:gd name="T9" fmla="*/ 4 h 8"/>
                  <a:gd name="T10" fmla="*/ 6 w 8"/>
                  <a:gd name="T11" fmla="*/ 0 h 8"/>
                  <a:gd name="T12" fmla="*/ 2 w 8"/>
                  <a:gd name="T13" fmla="*/ 0 h 8"/>
                  <a:gd name="T14" fmla="*/ 0 60000 65536"/>
                  <a:gd name="T15" fmla="*/ 0 60000 65536"/>
                  <a:gd name="T16" fmla="*/ 0 60000 65536"/>
                  <a:gd name="T17" fmla="*/ 0 60000 65536"/>
                  <a:gd name="T18" fmla="*/ 0 60000 65536"/>
                  <a:gd name="T19" fmla="*/ 0 60000 65536"/>
                  <a:gd name="T20" fmla="*/ 0 60000 65536"/>
                  <a:gd name="T21" fmla="*/ 0 w 8"/>
                  <a:gd name="T22" fmla="*/ 0 h 8"/>
                  <a:gd name="T23" fmla="*/ 8 w 8"/>
                  <a:gd name="T24" fmla="*/ 8 h 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8">
                    <a:moveTo>
                      <a:pt x="2" y="0"/>
                    </a:moveTo>
                    <a:lnTo>
                      <a:pt x="0" y="4"/>
                    </a:lnTo>
                    <a:lnTo>
                      <a:pt x="2" y="8"/>
                    </a:lnTo>
                    <a:lnTo>
                      <a:pt x="6" y="8"/>
                    </a:lnTo>
                    <a:lnTo>
                      <a:pt x="8" y="4"/>
                    </a:lnTo>
                    <a:lnTo>
                      <a:pt x="6" y="0"/>
                    </a:lnTo>
                    <a:lnTo>
                      <a:pt x="2" y="0"/>
                    </a:lnTo>
                    <a:close/>
                  </a:path>
                </a:pathLst>
              </a:custGeom>
              <a:noFill/>
              <a:ln w="4763" cap="rnd">
                <a:solidFill>
                  <a:srgbClr val="000000"/>
                </a:solidFill>
                <a:round/>
                <a:headEnd/>
                <a:tailEnd/>
              </a:ln>
            </p:spPr>
            <p:txBody>
              <a:bodyPr/>
              <a:lstStyle/>
              <a:p>
                <a:endParaRPr lang="fr-FR"/>
              </a:p>
            </p:txBody>
          </p:sp>
        </p:grpSp>
      </p:grpSp>
      <p:sp>
        <p:nvSpPr>
          <p:cNvPr id="28703" name="Text Box 1459"/>
          <p:cNvSpPr txBox="1">
            <a:spLocks noChangeArrowheads="1"/>
          </p:cNvSpPr>
          <p:nvPr/>
        </p:nvSpPr>
        <p:spPr bwMode="auto">
          <a:xfrm>
            <a:off x="1784350" y="5287963"/>
            <a:ext cx="2476500" cy="157162"/>
          </a:xfrm>
          <a:prstGeom prst="rect">
            <a:avLst/>
          </a:prstGeom>
          <a:noFill/>
          <a:ln w="9525">
            <a:noFill/>
            <a:miter lim="800000"/>
            <a:headEnd/>
            <a:tailEnd/>
          </a:ln>
        </p:spPr>
        <p:txBody>
          <a:bodyPr>
            <a:spAutoFit/>
          </a:bodyPr>
          <a:lstStyle/>
          <a:p>
            <a:pPr latinLnBrk="1">
              <a:spcBef>
                <a:spcPct val="50000"/>
              </a:spcBef>
            </a:pPr>
            <a:r>
              <a:rPr kumimoji="1" lang="en-US" altLang="ko-KR" sz="900" b="1">
                <a:latin typeface="Arial Rounded MT Bold"/>
                <a:ea typeface="굴림"/>
                <a:cs typeface="굴림"/>
              </a:rPr>
              <a:t>Aquadopp </a:t>
            </a:r>
            <a:r>
              <a:rPr kumimoji="1" lang="en-US" altLang="ko-KR" sz="900">
                <a:latin typeface="Arial Rounded MT Bold"/>
                <a:ea typeface="굴림"/>
                <a:cs typeface="굴림"/>
              </a:rPr>
              <a:t>(S/N : 2243)</a:t>
            </a:r>
          </a:p>
        </p:txBody>
      </p:sp>
      <p:sp>
        <p:nvSpPr>
          <p:cNvPr id="28704" name="Freeform 1467"/>
          <p:cNvSpPr>
            <a:spLocks/>
          </p:cNvSpPr>
          <p:nvPr/>
        </p:nvSpPr>
        <p:spPr bwMode="auto">
          <a:xfrm>
            <a:off x="4710113" y="5610225"/>
            <a:ext cx="76200" cy="79375"/>
          </a:xfrm>
          <a:custGeom>
            <a:avLst/>
            <a:gdLst>
              <a:gd name="T0" fmla="*/ 0 w 90"/>
              <a:gd name="T1" fmla="*/ 2147483647 h 227"/>
              <a:gd name="T2" fmla="*/ 2147483647 w 90"/>
              <a:gd name="T3" fmla="*/ 2147483647 h 227"/>
              <a:gd name="T4" fmla="*/ 2147483647 w 90"/>
              <a:gd name="T5" fmla="*/ 0 h 227"/>
              <a:gd name="T6" fmla="*/ 2147483647 w 90"/>
              <a:gd name="T7" fmla="*/ 0 h 227"/>
              <a:gd name="T8" fmla="*/ 2147483647 w 90"/>
              <a:gd name="T9" fmla="*/ 2147483647 h 227"/>
              <a:gd name="T10" fmla="*/ 2147483647 w 90"/>
              <a:gd name="T11" fmla="*/ 2147483647 h 227"/>
              <a:gd name="T12" fmla="*/ 2147483647 w 90"/>
              <a:gd name="T13" fmla="*/ 2147483647 h 227"/>
              <a:gd name="T14" fmla="*/ 0 w 90"/>
              <a:gd name="T15" fmla="*/ 2147483647 h 227"/>
              <a:gd name="T16" fmla="*/ 0 w 90"/>
              <a:gd name="T17" fmla="*/ 2147483647 h 22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0"/>
              <a:gd name="T28" fmla="*/ 0 h 227"/>
              <a:gd name="T29" fmla="*/ 90 w 90"/>
              <a:gd name="T30" fmla="*/ 227 h 22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0" h="227">
                <a:moveTo>
                  <a:pt x="0" y="90"/>
                </a:moveTo>
                <a:lnTo>
                  <a:pt x="45" y="90"/>
                </a:lnTo>
                <a:lnTo>
                  <a:pt x="45" y="0"/>
                </a:lnTo>
                <a:lnTo>
                  <a:pt x="90" y="0"/>
                </a:lnTo>
                <a:lnTo>
                  <a:pt x="90" y="227"/>
                </a:lnTo>
                <a:lnTo>
                  <a:pt x="45" y="227"/>
                </a:lnTo>
                <a:lnTo>
                  <a:pt x="45" y="136"/>
                </a:lnTo>
                <a:lnTo>
                  <a:pt x="0" y="136"/>
                </a:lnTo>
                <a:lnTo>
                  <a:pt x="0" y="90"/>
                </a:lnTo>
                <a:close/>
              </a:path>
            </a:pathLst>
          </a:custGeom>
          <a:solidFill>
            <a:schemeClr val="accent2"/>
          </a:solidFill>
          <a:ln w="9525">
            <a:solidFill>
              <a:schemeClr val="tx1"/>
            </a:solidFill>
            <a:round/>
            <a:headEnd/>
            <a:tailEnd/>
          </a:ln>
        </p:spPr>
        <p:txBody>
          <a:bodyPr wrap="none" anchor="ctr"/>
          <a:lstStyle/>
          <a:p>
            <a:endParaRPr lang="fr-FR"/>
          </a:p>
        </p:txBody>
      </p:sp>
      <p:sp>
        <p:nvSpPr>
          <p:cNvPr id="28705" name="Text Box 1468"/>
          <p:cNvSpPr txBox="1">
            <a:spLocks noChangeArrowheads="1"/>
          </p:cNvSpPr>
          <p:nvPr/>
        </p:nvSpPr>
        <p:spPr bwMode="auto">
          <a:xfrm>
            <a:off x="1897063" y="4684713"/>
            <a:ext cx="2476500" cy="158750"/>
          </a:xfrm>
          <a:prstGeom prst="rect">
            <a:avLst/>
          </a:prstGeom>
          <a:noFill/>
          <a:ln w="9525">
            <a:noFill/>
            <a:miter lim="800000"/>
            <a:headEnd/>
            <a:tailEnd/>
          </a:ln>
        </p:spPr>
        <p:txBody>
          <a:bodyPr>
            <a:spAutoFit/>
          </a:bodyPr>
          <a:lstStyle/>
          <a:p>
            <a:pPr latinLnBrk="1">
              <a:spcBef>
                <a:spcPct val="50000"/>
              </a:spcBef>
            </a:pPr>
            <a:r>
              <a:rPr kumimoji="1" lang="en-US" altLang="ko-KR" sz="900" b="1">
                <a:latin typeface="Arial Rounded MT Bold"/>
                <a:ea typeface="굴림"/>
                <a:cs typeface="굴림"/>
              </a:rPr>
              <a:t>RBR 1050 </a:t>
            </a:r>
            <a:r>
              <a:rPr kumimoji="1" lang="en-US" altLang="ko-KR" sz="900">
                <a:latin typeface="Arial Rounded MT Bold"/>
                <a:ea typeface="굴림"/>
                <a:cs typeface="굴림"/>
              </a:rPr>
              <a:t>(S/N : 13683)</a:t>
            </a:r>
          </a:p>
        </p:txBody>
      </p:sp>
      <p:sp>
        <p:nvSpPr>
          <p:cNvPr id="28706" name="Freeform 1469"/>
          <p:cNvSpPr>
            <a:spLocks/>
          </p:cNvSpPr>
          <p:nvPr/>
        </p:nvSpPr>
        <p:spPr bwMode="auto">
          <a:xfrm>
            <a:off x="4729163" y="4733925"/>
            <a:ext cx="76200" cy="80963"/>
          </a:xfrm>
          <a:custGeom>
            <a:avLst/>
            <a:gdLst>
              <a:gd name="T0" fmla="*/ 0 w 90"/>
              <a:gd name="T1" fmla="*/ 2147483647 h 227"/>
              <a:gd name="T2" fmla="*/ 2147483647 w 90"/>
              <a:gd name="T3" fmla="*/ 2147483647 h 227"/>
              <a:gd name="T4" fmla="*/ 2147483647 w 90"/>
              <a:gd name="T5" fmla="*/ 0 h 227"/>
              <a:gd name="T6" fmla="*/ 2147483647 w 90"/>
              <a:gd name="T7" fmla="*/ 0 h 227"/>
              <a:gd name="T8" fmla="*/ 2147483647 w 90"/>
              <a:gd name="T9" fmla="*/ 2147483647 h 227"/>
              <a:gd name="T10" fmla="*/ 2147483647 w 90"/>
              <a:gd name="T11" fmla="*/ 2147483647 h 227"/>
              <a:gd name="T12" fmla="*/ 2147483647 w 90"/>
              <a:gd name="T13" fmla="*/ 2147483647 h 227"/>
              <a:gd name="T14" fmla="*/ 0 w 90"/>
              <a:gd name="T15" fmla="*/ 2147483647 h 227"/>
              <a:gd name="T16" fmla="*/ 0 w 90"/>
              <a:gd name="T17" fmla="*/ 2147483647 h 22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0"/>
              <a:gd name="T28" fmla="*/ 0 h 227"/>
              <a:gd name="T29" fmla="*/ 90 w 90"/>
              <a:gd name="T30" fmla="*/ 227 h 22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0" h="227">
                <a:moveTo>
                  <a:pt x="0" y="90"/>
                </a:moveTo>
                <a:lnTo>
                  <a:pt x="45" y="90"/>
                </a:lnTo>
                <a:lnTo>
                  <a:pt x="45" y="0"/>
                </a:lnTo>
                <a:lnTo>
                  <a:pt x="90" y="0"/>
                </a:lnTo>
                <a:lnTo>
                  <a:pt x="90" y="227"/>
                </a:lnTo>
                <a:lnTo>
                  <a:pt x="45" y="227"/>
                </a:lnTo>
                <a:lnTo>
                  <a:pt x="45" y="136"/>
                </a:lnTo>
                <a:lnTo>
                  <a:pt x="0" y="136"/>
                </a:lnTo>
                <a:lnTo>
                  <a:pt x="0" y="90"/>
                </a:lnTo>
                <a:close/>
              </a:path>
            </a:pathLst>
          </a:custGeom>
          <a:solidFill>
            <a:schemeClr val="accent2"/>
          </a:solidFill>
          <a:ln w="9525">
            <a:solidFill>
              <a:schemeClr val="tx1"/>
            </a:solidFill>
            <a:round/>
            <a:headEnd/>
            <a:tailEnd/>
          </a:ln>
        </p:spPr>
        <p:txBody>
          <a:bodyPr wrap="none" anchor="ctr"/>
          <a:lstStyle/>
          <a:p>
            <a:endParaRPr lang="fr-FR"/>
          </a:p>
        </p:txBody>
      </p:sp>
      <p:sp>
        <p:nvSpPr>
          <p:cNvPr id="28707" name="Text Box 1470"/>
          <p:cNvSpPr txBox="1">
            <a:spLocks noChangeArrowheads="1"/>
          </p:cNvSpPr>
          <p:nvPr/>
        </p:nvSpPr>
        <p:spPr bwMode="auto">
          <a:xfrm>
            <a:off x="1906588" y="4459288"/>
            <a:ext cx="2476500" cy="157162"/>
          </a:xfrm>
          <a:prstGeom prst="rect">
            <a:avLst/>
          </a:prstGeom>
          <a:noFill/>
          <a:ln w="9525">
            <a:noFill/>
            <a:miter lim="800000"/>
            <a:headEnd/>
            <a:tailEnd/>
          </a:ln>
        </p:spPr>
        <p:txBody>
          <a:bodyPr>
            <a:spAutoFit/>
          </a:bodyPr>
          <a:lstStyle/>
          <a:p>
            <a:pPr latinLnBrk="1">
              <a:spcBef>
                <a:spcPct val="50000"/>
              </a:spcBef>
            </a:pPr>
            <a:r>
              <a:rPr kumimoji="1" lang="en-US" altLang="ko-KR" sz="900" b="1">
                <a:latin typeface="Arial Rounded MT Bold"/>
                <a:ea typeface="굴림"/>
                <a:cs typeface="굴림"/>
              </a:rPr>
              <a:t>RBR 1050  </a:t>
            </a:r>
            <a:r>
              <a:rPr kumimoji="1" lang="en-US" altLang="ko-KR" sz="900">
                <a:latin typeface="Arial Rounded MT Bold"/>
                <a:ea typeface="굴림"/>
                <a:cs typeface="굴림"/>
              </a:rPr>
              <a:t>(S/N : 13808)</a:t>
            </a:r>
          </a:p>
        </p:txBody>
      </p:sp>
      <p:sp>
        <p:nvSpPr>
          <p:cNvPr id="28708" name="Freeform 1471"/>
          <p:cNvSpPr>
            <a:spLocks/>
          </p:cNvSpPr>
          <p:nvPr/>
        </p:nvSpPr>
        <p:spPr bwMode="auto">
          <a:xfrm>
            <a:off x="4735513" y="4510088"/>
            <a:ext cx="76200" cy="79375"/>
          </a:xfrm>
          <a:custGeom>
            <a:avLst/>
            <a:gdLst>
              <a:gd name="T0" fmla="*/ 0 w 90"/>
              <a:gd name="T1" fmla="*/ 2147483647 h 227"/>
              <a:gd name="T2" fmla="*/ 2147483647 w 90"/>
              <a:gd name="T3" fmla="*/ 2147483647 h 227"/>
              <a:gd name="T4" fmla="*/ 2147483647 w 90"/>
              <a:gd name="T5" fmla="*/ 0 h 227"/>
              <a:gd name="T6" fmla="*/ 2147483647 w 90"/>
              <a:gd name="T7" fmla="*/ 0 h 227"/>
              <a:gd name="T8" fmla="*/ 2147483647 w 90"/>
              <a:gd name="T9" fmla="*/ 2147483647 h 227"/>
              <a:gd name="T10" fmla="*/ 2147483647 w 90"/>
              <a:gd name="T11" fmla="*/ 2147483647 h 227"/>
              <a:gd name="T12" fmla="*/ 2147483647 w 90"/>
              <a:gd name="T13" fmla="*/ 2147483647 h 227"/>
              <a:gd name="T14" fmla="*/ 0 w 90"/>
              <a:gd name="T15" fmla="*/ 2147483647 h 227"/>
              <a:gd name="T16" fmla="*/ 0 w 90"/>
              <a:gd name="T17" fmla="*/ 2147483647 h 22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0"/>
              <a:gd name="T28" fmla="*/ 0 h 227"/>
              <a:gd name="T29" fmla="*/ 90 w 90"/>
              <a:gd name="T30" fmla="*/ 227 h 22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0" h="227">
                <a:moveTo>
                  <a:pt x="0" y="90"/>
                </a:moveTo>
                <a:lnTo>
                  <a:pt x="45" y="90"/>
                </a:lnTo>
                <a:lnTo>
                  <a:pt x="45" y="0"/>
                </a:lnTo>
                <a:lnTo>
                  <a:pt x="90" y="0"/>
                </a:lnTo>
                <a:lnTo>
                  <a:pt x="90" y="227"/>
                </a:lnTo>
                <a:lnTo>
                  <a:pt x="45" y="227"/>
                </a:lnTo>
                <a:lnTo>
                  <a:pt x="45" y="136"/>
                </a:lnTo>
                <a:lnTo>
                  <a:pt x="0" y="136"/>
                </a:lnTo>
                <a:lnTo>
                  <a:pt x="0" y="90"/>
                </a:lnTo>
                <a:close/>
              </a:path>
            </a:pathLst>
          </a:custGeom>
          <a:solidFill>
            <a:schemeClr val="accent2"/>
          </a:solidFill>
          <a:ln w="9525">
            <a:solidFill>
              <a:schemeClr val="tx1"/>
            </a:solidFill>
            <a:round/>
            <a:headEnd/>
            <a:tailEnd/>
          </a:ln>
        </p:spPr>
        <p:txBody>
          <a:bodyPr wrap="none" anchor="ctr"/>
          <a:lstStyle/>
          <a:p>
            <a:endParaRPr lang="fr-FR"/>
          </a:p>
        </p:txBody>
      </p:sp>
      <p:sp>
        <p:nvSpPr>
          <p:cNvPr id="28709" name="Text Box 1475"/>
          <p:cNvSpPr txBox="1">
            <a:spLocks noChangeArrowheads="1"/>
          </p:cNvSpPr>
          <p:nvPr/>
        </p:nvSpPr>
        <p:spPr bwMode="auto">
          <a:xfrm>
            <a:off x="552450" y="4684713"/>
            <a:ext cx="982663" cy="158750"/>
          </a:xfrm>
          <a:prstGeom prst="rect">
            <a:avLst/>
          </a:prstGeom>
          <a:noFill/>
          <a:ln w="9525">
            <a:noFill/>
            <a:miter lim="800000"/>
            <a:headEnd/>
            <a:tailEnd/>
          </a:ln>
        </p:spPr>
        <p:txBody>
          <a:bodyPr>
            <a:spAutoFit/>
          </a:bodyPr>
          <a:lstStyle/>
          <a:p>
            <a:pPr latinLnBrk="1">
              <a:spcBef>
                <a:spcPct val="50000"/>
              </a:spcBef>
            </a:pPr>
            <a:r>
              <a:rPr kumimoji="1" lang="en-US" altLang="ko-KR" sz="900" b="1">
                <a:latin typeface="굴림"/>
                <a:ea typeface="굴림"/>
                <a:cs typeface="굴림"/>
              </a:rPr>
              <a:t>143 m</a:t>
            </a:r>
          </a:p>
        </p:txBody>
      </p:sp>
      <p:sp>
        <p:nvSpPr>
          <p:cNvPr id="28710" name="Text Box 1477"/>
          <p:cNvSpPr txBox="1">
            <a:spLocks noChangeArrowheads="1"/>
          </p:cNvSpPr>
          <p:nvPr/>
        </p:nvSpPr>
        <p:spPr bwMode="auto">
          <a:xfrm>
            <a:off x="563563" y="4459288"/>
            <a:ext cx="981075" cy="157162"/>
          </a:xfrm>
          <a:prstGeom prst="rect">
            <a:avLst/>
          </a:prstGeom>
          <a:noFill/>
          <a:ln w="9525">
            <a:noFill/>
            <a:miter lim="800000"/>
            <a:headEnd/>
            <a:tailEnd/>
          </a:ln>
        </p:spPr>
        <p:txBody>
          <a:bodyPr>
            <a:spAutoFit/>
          </a:bodyPr>
          <a:lstStyle/>
          <a:p>
            <a:pPr latinLnBrk="1">
              <a:spcBef>
                <a:spcPct val="50000"/>
              </a:spcBef>
            </a:pPr>
            <a:r>
              <a:rPr kumimoji="1" lang="en-US" altLang="ko-KR" sz="900" b="1">
                <a:latin typeface="굴림"/>
                <a:ea typeface="굴림"/>
                <a:cs typeface="굴림"/>
              </a:rPr>
              <a:t>128 m</a:t>
            </a:r>
          </a:p>
        </p:txBody>
      </p:sp>
      <p:sp>
        <p:nvSpPr>
          <p:cNvPr id="28711" name="Text Box 1481"/>
          <p:cNvSpPr txBox="1">
            <a:spLocks noChangeArrowheads="1"/>
          </p:cNvSpPr>
          <p:nvPr/>
        </p:nvSpPr>
        <p:spPr bwMode="auto">
          <a:xfrm>
            <a:off x="5562600" y="4346575"/>
            <a:ext cx="1752600" cy="158750"/>
          </a:xfrm>
          <a:prstGeom prst="rect">
            <a:avLst/>
          </a:prstGeom>
          <a:noFill/>
          <a:ln w="9525">
            <a:noFill/>
            <a:miter lim="800000"/>
            <a:headEnd/>
            <a:tailEnd/>
          </a:ln>
        </p:spPr>
        <p:txBody>
          <a:bodyPr>
            <a:spAutoFit/>
          </a:bodyPr>
          <a:lstStyle/>
          <a:p>
            <a:pPr latinLnBrk="1">
              <a:spcBef>
                <a:spcPct val="50000"/>
              </a:spcBef>
            </a:pPr>
            <a:r>
              <a:rPr kumimoji="1" lang="en-US" altLang="ko-KR" sz="900" b="1">
                <a:latin typeface="Times New Roman" pitchFamily="18" charset="0"/>
                <a:ea typeface="굴림"/>
                <a:cs typeface="굴림"/>
              </a:rPr>
              <a:t>46 m steel cable </a:t>
            </a:r>
            <a:r>
              <a:rPr kumimoji="1" lang="en-US" altLang="ko-KR" sz="900" b="1">
                <a:latin typeface="Symbol" pitchFamily="18" charset="2"/>
                <a:ea typeface="굴림"/>
                <a:cs typeface="굴림"/>
              </a:rPr>
              <a:t>f</a:t>
            </a:r>
            <a:r>
              <a:rPr kumimoji="1" lang="en-US" altLang="ko-KR" sz="900" b="1">
                <a:latin typeface="Times New Roman" pitchFamily="18" charset="0"/>
                <a:ea typeface="굴림"/>
                <a:cs typeface="굴림"/>
              </a:rPr>
              <a:t>6.5</a:t>
            </a:r>
          </a:p>
        </p:txBody>
      </p:sp>
      <p:sp>
        <p:nvSpPr>
          <p:cNvPr id="28712" name="Text Box 1482"/>
          <p:cNvSpPr txBox="1">
            <a:spLocks noChangeArrowheads="1"/>
          </p:cNvSpPr>
          <p:nvPr/>
        </p:nvSpPr>
        <p:spPr bwMode="auto">
          <a:xfrm>
            <a:off x="1879600" y="4225925"/>
            <a:ext cx="2476500" cy="158750"/>
          </a:xfrm>
          <a:prstGeom prst="rect">
            <a:avLst/>
          </a:prstGeom>
          <a:noFill/>
          <a:ln w="9525">
            <a:noFill/>
            <a:miter lim="800000"/>
            <a:headEnd/>
            <a:tailEnd/>
          </a:ln>
        </p:spPr>
        <p:txBody>
          <a:bodyPr>
            <a:spAutoFit/>
          </a:bodyPr>
          <a:lstStyle/>
          <a:p>
            <a:pPr latinLnBrk="1">
              <a:spcBef>
                <a:spcPct val="50000"/>
              </a:spcBef>
            </a:pPr>
            <a:r>
              <a:rPr kumimoji="1" lang="en-US" altLang="ko-KR" sz="900" b="1">
                <a:latin typeface="Arial Rounded MT Bold"/>
                <a:ea typeface="굴림"/>
                <a:cs typeface="굴림"/>
              </a:rPr>
              <a:t>RBR 1050 </a:t>
            </a:r>
            <a:r>
              <a:rPr kumimoji="1" lang="en-US" altLang="ko-KR" sz="900">
                <a:latin typeface="Arial Rounded MT Bold"/>
                <a:ea typeface="굴림"/>
                <a:cs typeface="굴림"/>
              </a:rPr>
              <a:t>(S/N : 13809)</a:t>
            </a:r>
          </a:p>
        </p:txBody>
      </p:sp>
      <p:sp>
        <p:nvSpPr>
          <p:cNvPr id="28713" name="Freeform 1483"/>
          <p:cNvSpPr>
            <a:spLocks/>
          </p:cNvSpPr>
          <p:nvPr/>
        </p:nvSpPr>
        <p:spPr bwMode="auto">
          <a:xfrm>
            <a:off x="4730750" y="4305300"/>
            <a:ext cx="76200" cy="79375"/>
          </a:xfrm>
          <a:custGeom>
            <a:avLst/>
            <a:gdLst>
              <a:gd name="T0" fmla="*/ 0 w 90"/>
              <a:gd name="T1" fmla="*/ 2147483647 h 227"/>
              <a:gd name="T2" fmla="*/ 2147483647 w 90"/>
              <a:gd name="T3" fmla="*/ 2147483647 h 227"/>
              <a:gd name="T4" fmla="*/ 2147483647 w 90"/>
              <a:gd name="T5" fmla="*/ 0 h 227"/>
              <a:gd name="T6" fmla="*/ 2147483647 w 90"/>
              <a:gd name="T7" fmla="*/ 0 h 227"/>
              <a:gd name="T8" fmla="*/ 2147483647 w 90"/>
              <a:gd name="T9" fmla="*/ 2147483647 h 227"/>
              <a:gd name="T10" fmla="*/ 2147483647 w 90"/>
              <a:gd name="T11" fmla="*/ 2147483647 h 227"/>
              <a:gd name="T12" fmla="*/ 2147483647 w 90"/>
              <a:gd name="T13" fmla="*/ 2147483647 h 227"/>
              <a:gd name="T14" fmla="*/ 0 w 90"/>
              <a:gd name="T15" fmla="*/ 2147483647 h 227"/>
              <a:gd name="T16" fmla="*/ 0 w 90"/>
              <a:gd name="T17" fmla="*/ 2147483647 h 22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0"/>
              <a:gd name="T28" fmla="*/ 0 h 227"/>
              <a:gd name="T29" fmla="*/ 90 w 90"/>
              <a:gd name="T30" fmla="*/ 227 h 22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0" h="227">
                <a:moveTo>
                  <a:pt x="0" y="90"/>
                </a:moveTo>
                <a:lnTo>
                  <a:pt x="45" y="90"/>
                </a:lnTo>
                <a:lnTo>
                  <a:pt x="45" y="0"/>
                </a:lnTo>
                <a:lnTo>
                  <a:pt x="90" y="0"/>
                </a:lnTo>
                <a:lnTo>
                  <a:pt x="90" y="227"/>
                </a:lnTo>
                <a:lnTo>
                  <a:pt x="45" y="227"/>
                </a:lnTo>
                <a:lnTo>
                  <a:pt x="45" y="136"/>
                </a:lnTo>
                <a:lnTo>
                  <a:pt x="0" y="136"/>
                </a:lnTo>
                <a:lnTo>
                  <a:pt x="0" y="90"/>
                </a:lnTo>
                <a:close/>
              </a:path>
            </a:pathLst>
          </a:custGeom>
          <a:solidFill>
            <a:schemeClr val="accent2"/>
          </a:solidFill>
          <a:ln w="9525">
            <a:solidFill>
              <a:schemeClr val="tx1"/>
            </a:solidFill>
            <a:round/>
            <a:headEnd/>
            <a:tailEnd/>
          </a:ln>
        </p:spPr>
        <p:txBody>
          <a:bodyPr wrap="none" anchor="ctr"/>
          <a:lstStyle/>
          <a:p>
            <a:endParaRPr lang="fr-FR"/>
          </a:p>
        </p:txBody>
      </p:sp>
      <p:sp>
        <p:nvSpPr>
          <p:cNvPr id="28714" name="Text Box 1485"/>
          <p:cNvSpPr txBox="1">
            <a:spLocks noChangeArrowheads="1"/>
          </p:cNvSpPr>
          <p:nvPr/>
        </p:nvSpPr>
        <p:spPr bwMode="auto">
          <a:xfrm>
            <a:off x="534988" y="4225925"/>
            <a:ext cx="982662" cy="158750"/>
          </a:xfrm>
          <a:prstGeom prst="rect">
            <a:avLst/>
          </a:prstGeom>
          <a:noFill/>
          <a:ln w="9525">
            <a:noFill/>
            <a:miter lim="800000"/>
            <a:headEnd/>
            <a:tailEnd/>
          </a:ln>
        </p:spPr>
        <p:txBody>
          <a:bodyPr>
            <a:spAutoFit/>
          </a:bodyPr>
          <a:lstStyle/>
          <a:p>
            <a:pPr latinLnBrk="1">
              <a:spcBef>
                <a:spcPct val="50000"/>
              </a:spcBef>
            </a:pPr>
            <a:r>
              <a:rPr kumimoji="1" lang="en-US" altLang="ko-KR" sz="900" b="1">
                <a:latin typeface="굴림"/>
                <a:ea typeface="굴림"/>
                <a:cs typeface="굴림"/>
              </a:rPr>
              <a:t>113 m</a:t>
            </a:r>
          </a:p>
        </p:txBody>
      </p:sp>
      <p:sp>
        <p:nvSpPr>
          <p:cNvPr id="28715" name="Text Box 1486"/>
          <p:cNvSpPr txBox="1">
            <a:spLocks noChangeArrowheads="1"/>
          </p:cNvSpPr>
          <p:nvPr/>
        </p:nvSpPr>
        <p:spPr bwMode="auto">
          <a:xfrm>
            <a:off x="1906588" y="3524250"/>
            <a:ext cx="2476500" cy="158750"/>
          </a:xfrm>
          <a:prstGeom prst="rect">
            <a:avLst/>
          </a:prstGeom>
          <a:noFill/>
          <a:ln w="9525">
            <a:noFill/>
            <a:miter lim="800000"/>
            <a:headEnd/>
            <a:tailEnd/>
          </a:ln>
        </p:spPr>
        <p:txBody>
          <a:bodyPr>
            <a:spAutoFit/>
          </a:bodyPr>
          <a:lstStyle/>
          <a:p>
            <a:pPr latinLnBrk="1">
              <a:spcBef>
                <a:spcPct val="50000"/>
              </a:spcBef>
            </a:pPr>
            <a:r>
              <a:rPr kumimoji="1" lang="en-US" altLang="ko-KR" sz="900" b="1">
                <a:latin typeface="Arial Rounded MT Bold"/>
                <a:ea typeface="굴림"/>
                <a:cs typeface="굴림"/>
              </a:rPr>
              <a:t>RBR 1050 </a:t>
            </a:r>
            <a:r>
              <a:rPr kumimoji="1" lang="en-US" altLang="ko-KR" sz="900">
                <a:latin typeface="Arial Rounded MT Bold"/>
                <a:ea typeface="굴림"/>
                <a:cs typeface="굴림"/>
              </a:rPr>
              <a:t>(S/N : 13830)</a:t>
            </a:r>
          </a:p>
        </p:txBody>
      </p:sp>
      <p:sp>
        <p:nvSpPr>
          <p:cNvPr id="28716" name="Freeform 1487"/>
          <p:cNvSpPr>
            <a:spLocks/>
          </p:cNvSpPr>
          <p:nvPr/>
        </p:nvSpPr>
        <p:spPr bwMode="auto">
          <a:xfrm>
            <a:off x="4738688" y="3575050"/>
            <a:ext cx="76200" cy="80963"/>
          </a:xfrm>
          <a:custGeom>
            <a:avLst/>
            <a:gdLst>
              <a:gd name="T0" fmla="*/ 0 w 90"/>
              <a:gd name="T1" fmla="*/ 2147483647 h 227"/>
              <a:gd name="T2" fmla="*/ 2147483647 w 90"/>
              <a:gd name="T3" fmla="*/ 2147483647 h 227"/>
              <a:gd name="T4" fmla="*/ 2147483647 w 90"/>
              <a:gd name="T5" fmla="*/ 0 h 227"/>
              <a:gd name="T6" fmla="*/ 2147483647 w 90"/>
              <a:gd name="T7" fmla="*/ 0 h 227"/>
              <a:gd name="T8" fmla="*/ 2147483647 w 90"/>
              <a:gd name="T9" fmla="*/ 2147483647 h 227"/>
              <a:gd name="T10" fmla="*/ 2147483647 w 90"/>
              <a:gd name="T11" fmla="*/ 2147483647 h 227"/>
              <a:gd name="T12" fmla="*/ 2147483647 w 90"/>
              <a:gd name="T13" fmla="*/ 2147483647 h 227"/>
              <a:gd name="T14" fmla="*/ 0 w 90"/>
              <a:gd name="T15" fmla="*/ 2147483647 h 227"/>
              <a:gd name="T16" fmla="*/ 0 w 90"/>
              <a:gd name="T17" fmla="*/ 2147483647 h 22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0"/>
              <a:gd name="T28" fmla="*/ 0 h 227"/>
              <a:gd name="T29" fmla="*/ 90 w 90"/>
              <a:gd name="T30" fmla="*/ 227 h 22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0" h="227">
                <a:moveTo>
                  <a:pt x="0" y="90"/>
                </a:moveTo>
                <a:lnTo>
                  <a:pt x="45" y="90"/>
                </a:lnTo>
                <a:lnTo>
                  <a:pt x="45" y="0"/>
                </a:lnTo>
                <a:lnTo>
                  <a:pt x="90" y="0"/>
                </a:lnTo>
                <a:lnTo>
                  <a:pt x="90" y="227"/>
                </a:lnTo>
                <a:lnTo>
                  <a:pt x="45" y="227"/>
                </a:lnTo>
                <a:lnTo>
                  <a:pt x="45" y="136"/>
                </a:lnTo>
                <a:lnTo>
                  <a:pt x="0" y="136"/>
                </a:lnTo>
                <a:lnTo>
                  <a:pt x="0" y="90"/>
                </a:lnTo>
                <a:close/>
              </a:path>
            </a:pathLst>
          </a:custGeom>
          <a:solidFill>
            <a:schemeClr val="accent2"/>
          </a:solidFill>
          <a:ln w="9525">
            <a:solidFill>
              <a:schemeClr val="tx1"/>
            </a:solidFill>
            <a:round/>
            <a:headEnd/>
            <a:tailEnd/>
          </a:ln>
        </p:spPr>
        <p:txBody>
          <a:bodyPr wrap="none" anchor="ctr"/>
          <a:lstStyle/>
          <a:p>
            <a:endParaRPr lang="fr-FR"/>
          </a:p>
        </p:txBody>
      </p:sp>
      <p:sp>
        <p:nvSpPr>
          <p:cNvPr id="28717" name="Text Box 1489"/>
          <p:cNvSpPr txBox="1">
            <a:spLocks noChangeArrowheads="1"/>
          </p:cNvSpPr>
          <p:nvPr/>
        </p:nvSpPr>
        <p:spPr bwMode="auto">
          <a:xfrm>
            <a:off x="563563" y="3524250"/>
            <a:ext cx="981075" cy="158750"/>
          </a:xfrm>
          <a:prstGeom prst="rect">
            <a:avLst/>
          </a:prstGeom>
          <a:noFill/>
          <a:ln w="9525">
            <a:noFill/>
            <a:miter lim="800000"/>
            <a:headEnd/>
            <a:tailEnd/>
          </a:ln>
        </p:spPr>
        <p:txBody>
          <a:bodyPr>
            <a:spAutoFit/>
          </a:bodyPr>
          <a:lstStyle/>
          <a:p>
            <a:pPr latinLnBrk="1">
              <a:spcBef>
                <a:spcPct val="50000"/>
              </a:spcBef>
            </a:pPr>
            <a:r>
              <a:rPr kumimoji="1" lang="en-US" altLang="ko-KR" sz="900" b="1">
                <a:latin typeface="굴림"/>
                <a:ea typeface="굴림"/>
                <a:cs typeface="굴림"/>
              </a:rPr>
              <a:t>95 m</a:t>
            </a:r>
          </a:p>
        </p:txBody>
      </p:sp>
      <p:sp>
        <p:nvSpPr>
          <p:cNvPr id="28718" name="Text Box 1490"/>
          <p:cNvSpPr txBox="1">
            <a:spLocks noChangeArrowheads="1"/>
          </p:cNvSpPr>
          <p:nvPr/>
        </p:nvSpPr>
        <p:spPr bwMode="auto">
          <a:xfrm>
            <a:off x="1898650" y="3079750"/>
            <a:ext cx="2476500" cy="158750"/>
          </a:xfrm>
          <a:prstGeom prst="rect">
            <a:avLst/>
          </a:prstGeom>
          <a:noFill/>
          <a:ln w="9525">
            <a:noFill/>
            <a:miter lim="800000"/>
            <a:headEnd/>
            <a:tailEnd/>
          </a:ln>
        </p:spPr>
        <p:txBody>
          <a:bodyPr>
            <a:spAutoFit/>
          </a:bodyPr>
          <a:lstStyle/>
          <a:p>
            <a:pPr latinLnBrk="1">
              <a:spcBef>
                <a:spcPct val="50000"/>
              </a:spcBef>
            </a:pPr>
            <a:r>
              <a:rPr kumimoji="1" lang="en-US" altLang="ko-KR" sz="900" b="1">
                <a:latin typeface="Arial Rounded MT Bold"/>
                <a:ea typeface="굴림"/>
                <a:cs typeface="굴림"/>
              </a:rPr>
              <a:t>RBR 1060 </a:t>
            </a:r>
            <a:r>
              <a:rPr kumimoji="1" lang="en-US" altLang="ko-KR" sz="900">
                <a:latin typeface="Arial Rounded MT Bold"/>
                <a:ea typeface="굴림"/>
                <a:cs typeface="굴림"/>
              </a:rPr>
              <a:t>(S/N : 13758)</a:t>
            </a:r>
          </a:p>
        </p:txBody>
      </p:sp>
      <p:sp>
        <p:nvSpPr>
          <p:cNvPr id="28719" name="Freeform 1491"/>
          <p:cNvSpPr>
            <a:spLocks/>
          </p:cNvSpPr>
          <p:nvPr/>
        </p:nvSpPr>
        <p:spPr bwMode="auto">
          <a:xfrm>
            <a:off x="4730750" y="3130550"/>
            <a:ext cx="76200" cy="79375"/>
          </a:xfrm>
          <a:custGeom>
            <a:avLst/>
            <a:gdLst>
              <a:gd name="T0" fmla="*/ 0 w 90"/>
              <a:gd name="T1" fmla="*/ 2147483647 h 227"/>
              <a:gd name="T2" fmla="*/ 2147483647 w 90"/>
              <a:gd name="T3" fmla="*/ 2147483647 h 227"/>
              <a:gd name="T4" fmla="*/ 2147483647 w 90"/>
              <a:gd name="T5" fmla="*/ 0 h 227"/>
              <a:gd name="T6" fmla="*/ 2147483647 w 90"/>
              <a:gd name="T7" fmla="*/ 0 h 227"/>
              <a:gd name="T8" fmla="*/ 2147483647 w 90"/>
              <a:gd name="T9" fmla="*/ 2147483647 h 227"/>
              <a:gd name="T10" fmla="*/ 2147483647 w 90"/>
              <a:gd name="T11" fmla="*/ 2147483647 h 227"/>
              <a:gd name="T12" fmla="*/ 2147483647 w 90"/>
              <a:gd name="T13" fmla="*/ 2147483647 h 227"/>
              <a:gd name="T14" fmla="*/ 0 w 90"/>
              <a:gd name="T15" fmla="*/ 2147483647 h 227"/>
              <a:gd name="T16" fmla="*/ 0 w 90"/>
              <a:gd name="T17" fmla="*/ 2147483647 h 22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0"/>
              <a:gd name="T28" fmla="*/ 0 h 227"/>
              <a:gd name="T29" fmla="*/ 90 w 90"/>
              <a:gd name="T30" fmla="*/ 227 h 22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0" h="227">
                <a:moveTo>
                  <a:pt x="0" y="90"/>
                </a:moveTo>
                <a:lnTo>
                  <a:pt x="45" y="90"/>
                </a:lnTo>
                <a:lnTo>
                  <a:pt x="45" y="0"/>
                </a:lnTo>
                <a:lnTo>
                  <a:pt x="90" y="0"/>
                </a:lnTo>
                <a:lnTo>
                  <a:pt x="90" y="227"/>
                </a:lnTo>
                <a:lnTo>
                  <a:pt x="45" y="227"/>
                </a:lnTo>
                <a:lnTo>
                  <a:pt x="45" y="136"/>
                </a:lnTo>
                <a:lnTo>
                  <a:pt x="0" y="136"/>
                </a:lnTo>
                <a:lnTo>
                  <a:pt x="0" y="90"/>
                </a:lnTo>
                <a:close/>
              </a:path>
            </a:pathLst>
          </a:custGeom>
          <a:solidFill>
            <a:schemeClr val="accent2"/>
          </a:solidFill>
          <a:ln w="9525">
            <a:solidFill>
              <a:schemeClr val="tx1"/>
            </a:solidFill>
            <a:round/>
            <a:headEnd/>
            <a:tailEnd/>
          </a:ln>
        </p:spPr>
        <p:txBody>
          <a:bodyPr wrap="none" anchor="ctr"/>
          <a:lstStyle/>
          <a:p>
            <a:endParaRPr lang="fr-FR"/>
          </a:p>
        </p:txBody>
      </p:sp>
      <p:sp>
        <p:nvSpPr>
          <p:cNvPr id="28720" name="Text Box 1493"/>
          <p:cNvSpPr txBox="1">
            <a:spLocks noChangeArrowheads="1"/>
          </p:cNvSpPr>
          <p:nvPr/>
        </p:nvSpPr>
        <p:spPr bwMode="auto">
          <a:xfrm>
            <a:off x="554038" y="3079750"/>
            <a:ext cx="982662" cy="158750"/>
          </a:xfrm>
          <a:prstGeom prst="rect">
            <a:avLst/>
          </a:prstGeom>
          <a:noFill/>
          <a:ln w="9525">
            <a:noFill/>
            <a:miter lim="800000"/>
            <a:headEnd/>
            <a:tailEnd/>
          </a:ln>
        </p:spPr>
        <p:txBody>
          <a:bodyPr>
            <a:spAutoFit/>
          </a:bodyPr>
          <a:lstStyle/>
          <a:p>
            <a:pPr latinLnBrk="1">
              <a:spcBef>
                <a:spcPct val="50000"/>
              </a:spcBef>
            </a:pPr>
            <a:r>
              <a:rPr kumimoji="1" lang="en-US" altLang="ko-KR" sz="900" b="1">
                <a:latin typeface="굴림"/>
                <a:ea typeface="굴림"/>
                <a:cs typeface="굴림"/>
              </a:rPr>
              <a:t>80 m</a:t>
            </a:r>
          </a:p>
        </p:txBody>
      </p:sp>
      <p:sp>
        <p:nvSpPr>
          <p:cNvPr id="28721" name="Text Box 1494"/>
          <p:cNvSpPr txBox="1">
            <a:spLocks noChangeArrowheads="1"/>
          </p:cNvSpPr>
          <p:nvPr/>
        </p:nvSpPr>
        <p:spPr bwMode="auto">
          <a:xfrm>
            <a:off x="1892300" y="2901950"/>
            <a:ext cx="2476500" cy="157163"/>
          </a:xfrm>
          <a:prstGeom prst="rect">
            <a:avLst/>
          </a:prstGeom>
          <a:noFill/>
          <a:ln w="9525">
            <a:noFill/>
            <a:miter lim="800000"/>
            <a:headEnd/>
            <a:tailEnd/>
          </a:ln>
        </p:spPr>
        <p:txBody>
          <a:bodyPr>
            <a:spAutoFit/>
          </a:bodyPr>
          <a:lstStyle/>
          <a:p>
            <a:pPr latinLnBrk="1">
              <a:spcBef>
                <a:spcPct val="50000"/>
              </a:spcBef>
            </a:pPr>
            <a:r>
              <a:rPr kumimoji="1" lang="en-US" altLang="ko-KR" sz="900" b="1">
                <a:latin typeface="Arial Rounded MT Bold"/>
                <a:ea typeface="굴림"/>
                <a:cs typeface="굴림"/>
              </a:rPr>
              <a:t>RBR 1060 </a:t>
            </a:r>
            <a:r>
              <a:rPr kumimoji="1" lang="en-US" altLang="ko-KR" sz="900">
                <a:latin typeface="Arial Rounded MT Bold"/>
                <a:ea typeface="굴림"/>
                <a:cs typeface="굴림"/>
              </a:rPr>
              <a:t>(S/N : 13762)</a:t>
            </a:r>
          </a:p>
        </p:txBody>
      </p:sp>
      <p:sp>
        <p:nvSpPr>
          <p:cNvPr id="28722" name="Freeform 1495"/>
          <p:cNvSpPr>
            <a:spLocks/>
          </p:cNvSpPr>
          <p:nvPr/>
        </p:nvSpPr>
        <p:spPr bwMode="auto">
          <a:xfrm>
            <a:off x="4724400" y="2952750"/>
            <a:ext cx="76200" cy="80963"/>
          </a:xfrm>
          <a:custGeom>
            <a:avLst/>
            <a:gdLst>
              <a:gd name="T0" fmla="*/ 0 w 90"/>
              <a:gd name="T1" fmla="*/ 2147483647 h 227"/>
              <a:gd name="T2" fmla="*/ 2147483647 w 90"/>
              <a:gd name="T3" fmla="*/ 2147483647 h 227"/>
              <a:gd name="T4" fmla="*/ 2147483647 w 90"/>
              <a:gd name="T5" fmla="*/ 0 h 227"/>
              <a:gd name="T6" fmla="*/ 2147483647 w 90"/>
              <a:gd name="T7" fmla="*/ 0 h 227"/>
              <a:gd name="T8" fmla="*/ 2147483647 w 90"/>
              <a:gd name="T9" fmla="*/ 2147483647 h 227"/>
              <a:gd name="T10" fmla="*/ 2147483647 w 90"/>
              <a:gd name="T11" fmla="*/ 2147483647 h 227"/>
              <a:gd name="T12" fmla="*/ 2147483647 w 90"/>
              <a:gd name="T13" fmla="*/ 2147483647 h 227"/>
              <a:gd name="T14" fmla="*/ 0 w 90"/>
              <a:gd name="T15" fmla="*/ 2147483647 h 227"/>
              <a:gd name="T16" fmla="*/ 0 w 90"/>
              <a:gd name="T17" fmla="*/ 2147483647 h 22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0"/>
              <a:gd name="T28" fmla="*/ 0 h 227"/>
              <a:gd name="T29" fmla="*/ 90 w 90"/>
              <a:gd name="T30" fmla="*/ 227 h 22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0" h="227">
                <a:moveTo>
                  <a:pt x="0" y="90"/>
                </a:moveTo>
                <a:lnTo>
                  <a:pt x="45" y="90"/>
                </a:lnTo>
                <a:lnTo>
                  <a:pt x="45" y="0"/>
                </a:lnTo>
                <a:lnTo>
                  <a:pt x="90" y="0"/>
                </a:lnTo>
                <a:lnTo>
                  <a:pt x="90" y="227"/>
                </a:lnTo>
                <a:lnTo>
                  <a:pt x="45" y="227"/>
                </a:lnTo>
                <a:lnTo>
                  <a:pt x="45" y="136"/>
                </a:lnTo>
                <a:lnTo>
                  <a:pt x="0" y="136"/>
                </a:lnTo>
                <a:lnTo>
                  <a:pt x="0" y="90"/>
                </a:lnTo>
                <a:close/>
              </a:path>
            </a:pathLst>
          </a:custGeom>
          <a:solidFill>
            <a:schemeClr val="accent2"/>
          </a:solidFill>
          <a:ln w="9525">
            <a:solidFill>
              <a:schemeClr val="tx1"/>
            </a:solidFill>
            <a:round/>
            <a:headEnd/>
            <a:tailEnd/>
          </a:ln>
        </p:spPr>
        <p:txBody>
          <a:bodyPr wrap="none" anchor="ctr"/>
          <a:lstStyle/>
          <a:p>
            <a:endParaRPr lang="fr-FR"/>
          </a:p>
        </p:txBody>
      </p:sp>
      <p:sp>
        <p:nvSpPr>
          <p:cNvPr id="28723" name="Text Box 1497"/>
          <p:cNvSpPr txBox="1">
            <a:spLocks noChangeArrowheads="1"/>
          </p:cNvSpPr>
          <p:nvPr/>
        </p:nvSpPr>
        <p:spPr bwMode="auto">
          <a:xfrm>
            <a:off x="547688" y="2901950"/>
            <a:ext cx="982662" cy="157163"/>
          </a:xfrm>
          <a:prstGeom prst="rect">
            <a:avLst/>
          </a:prstGeom>
          <a:noFill/>
          <a:ln w="9525">
            <a:noFill/>
            <a:miter lim="800000"/>
            <a:headEnd/>
            <a:tailEnd/>
          </a:ln>
        </p:spPr>
        <p:txBody>
          <a:bodyPr>
            <a:spAutoFit/>
          </a:bodyPr>
          <a:lstStyle/>
          <a:p>
            <a:pPr latinLnBrk="1">
              <a:spcBef>
                <a:spcPct val="50000"/>
              </a:spcBef>
            </a:pPr>
            <a:r>
              <a:rPr kumimoji="1" lang="en-US" altLang="ko-KR" sz="900" b="1">
                <a:latin typeface="굴림"/>
                <a:ea typeface="굴림"/>
                <a:cs typeface="굴림"/>
              </a:rPr>
              <a:t>65 m</a:t>
            </a:r>
          </a:p>
        </p:txBody>
      </p:sp>
      <p:sp>
        <p:nvSpPr>
          <p:cNvPr id="28724" name="Text Box 1498"/>
          <p:cNvSpPr txBox="1">
            <a:spLocks noChangeArrowheads="1"/>
          </p:cNvSpPr>
          <p:nvPr/>
        </p:nvSpPr>
        <p:spPr bwMode="auto">
          <a:xfrm>
            <a:off x="1893888" y="2503488"/>
            <a:ext cx="2476500" cy="158750"/>
          </a:xfrm>
          <a:prstGeom prst="rect">
            <a:avLst/>
          </a:prstGeom>
          <a:noFill/>
          <a:ln w="9525">
            <a:noFill/>
            <a:miter lim="800000"/>
            <a:headEnd/>
            <a:tailEnd/>
          </a:ln>
        </p:spPr>
        <p:txBody>
          <a:bodyPr>
            <a:spAutoFit/>
          </a:bodyPr>
          <a:lstStyle/>
          <a:p>
            <a:pPr latinLnBrk="1">
              <a:spcBef>
                <a:spcPct val="50000"/>
              </a:spcBef>
            </a:pPr>
            <a:r>
              <a:rPr kumimoji="1" lang="en-US" altLang="ko-KR" sz="900" b="1">
                <a:latin typeface="Arial Rounded MT Bold"/>
                <a:ea typeface="굴림"/>
                <a:cs typeface="굴림"/>
              </a:rPr>
              <a:t>Aquadopp </a:t>
            </a:r>
            <a:r>
              <a:rPr kumimoji="1" lang="en-US" altLang="ko-KR" sz="900">
                <a:latin typeface="Arial Rounded MT Bold"/>
                <a:ea typeface="굴림"/>
                <a:cs typeface="굴림"/>
              </a:rPr>
              <a:t>(S/N : 1906)</a:t>
            </a:r>
          </a:p>
        </p:txBody>
      </p:sp>
      <p:sp>
        <p:nvSpPr>
          <p:cNvPr id="28725" name="Text Box 1499"/>
          <p:cNvSpPr txBox="1">
            <a:spLocks noChangeArrowheads="1"/>
          </p:cNvSpPr>
          <p:nvPr/>
        </p:nvSpPr>
        <p:spPr bwMode="auto">
          <a:xfrm>
            <a:off x="550863" y="2503488"/>
            <a:ext cx="981075" cy="158750"/>
          </a:xfrm>
          <a:prstGeom prst="rect">
            <a:avLst/>
          </a:prstGeom>
          <a:noFill/>
          <a:ln w="9525">
            <a:noFill/>
            <a:miter lim="800000"/>
            <a:headEnd/>
            <a:tailEnd/>
          </a:ln>
        </p:spPr>
        <p:txBody>
          <a:bodyPr>
            <a:spAutoFit/>
          </a:bodyPr>
          <a:lstStyle/>
          <a:p>
            <a:pPr latinLnBrk="1">
              <a:spcBef>
                <a:spcPct val="50000"/>
              </a:spcBef>
            </a:pPr>
            <a:r>
              <a:rPr kumimoji="1" lang="en-US" altLang="ko-KR" sz="900" b="1">
                <a:latin typeface="굴림"/>
                <a:ea typeface="굴림"/>
                <a:cs typeface="굴림"/>
              </a:rPr>
              <a:t>59 m</a:t>
            </a:r>
          </a:p>
        </p:txBody>
      </p:sp>
      <p:grpSp>
        <p:nvGrpSpPr>
          <p:cNvPr id="28726" name="Group 1500"/>
          <p:cNvGrpSpPr>
            <a:grpSpLocks noChangeAspect="1"/>
          </p:cNvGrpSpPr>
          <p:nvPr/>
        </p:nvGrpSpPr>
        <p:grpSpPr bwMode="auto">
          <a:xfrm>
            <a:off x="4583113" y="2352675"/>
            <a:ext cx="465137" cy="414338"/>
            <a:chOff x="2172" y="2974"/>
            <a:chExt cx="211" cy="361"/>
          </a:xfrm>
        </p:grpSpPr>
        <p:sp>
          <p:nvSpPr>
            <p:cNvPr id="28751" name="AutoShape 1501"/>
            <p:cNvSpPr>
              <a:spLocks noChangeAspect="1" noChangeArrowheads="1" noTextEdit="1"/>
            </p:cNvSpPr>
            <p:nvPr/>
          </p:nvSpPr>
          <p:spPr bwMode="auto">
            <a:xfrm>
              <a:off x="2172" y="2974"/>
              <a:ext cx="211" cy="361"/>
            </a:xfrm>
            <a:prstGeom prst="rect">
              <a:avLst/>
            </a:prstGeom>
            <a:noFill/>
            <a:ln w="9525">
              <a:noFill/>
              <a:miter lim="800000"/>
              <a:headEnd/>
              <a:tailEnd/>
            </a:ln>
          </p:spPr>
          <p:txBody>
            <a:bodyPr/>
            <a:lstStyle/>
            <a:p>
              <a:endParaRPr lang="fr-FR"/>
            </a:p>
          </p:txBody>
        </p:sp>
        <p:grpSp>
          <p:nvGrpSpPr>
            <p:cNvPr id="28752" name="Group 1502"/>
            <p:cNvGrpSpPr>
              <a:grpSpLocks/>
            </p:cNvGrpSpPr>
            <p:nvPr/>
          </p:nvGrpSpPr>
          <p:grpSpPr bwMode="auto">
            <a:xfrm>
              <a:off x="2189" y="3043"/>
              <a:ext cx="37" cy="219"/>
              <a:chOff x="2189" y="3043"/>
              <a:chExt cx="37" cy="219"/>
            </a:xfrm>
          </p:grpSpPr>
          <p:sp>
            <p:nvSpPr>
              <p:cNvPr id="28840" name="Rectangle 1503"/>
              <p:cNvSpPr>
                <a:spLocks noChangeArrowheads="1"/>
              </p:cNvSpPr>
              <p:nvPr/>
            </p:nvSpPr>
            <p:spPr bwMode="auto">
              <a:xfrm>
                <a:off x="2189" y="3043"/>
                <a:ext cx="37" cy="219"/>
              </a:xfrm>
              <a:prstGeom prst="rect">
                <a:avLst/>
              </a:prstGeom>
              <a:solidFill>
                <a:srgbClr val="000000"/>
              </a:solidFill>
              <a:ln w="9525">
                <a:noFill/>
                <a:miter lim="800000"/>
                <a:headEnd/>
                <a:tailEnd/>
              </a:ln>
            </p:spPr>
            <p:txBody>
              <a:bodyPr/>
              <a:lstStyle/>
              <a:p>
                <a:pPr algn="ctr" latinLnBrk="1"/>
                <a:endParaRPr kumimoji="1" lang="fr-FR" sz="900">
                  <a:latin typeface="Arial Rounded MT Bold"/>
                  <a:ea typeface="굴림"/>
                  <a:cs typeface="굴림"/>
                </a:endParaRPr>
              </a:p>
            </p:txBody>
          </p:sp>
          <p:sp>
            <p:nvSpPr>
              <p:cNvPr id="28841" name="Rectangle 1504"/>
              <p:cNvSpPr>
                <a:spLocks noChangeArrowheads="1"/>
              </p:cNvSpPr>
              <p:nvPr/>
            </p:nvSpPr>
            <p:spPr bwMode="auto">
              <a:xfrm>
                <a:off x="2189" y="3043"/>
                <a:ext cx="37" cy="219"/>
              </a:xfrm>
              <a:prstGeom prst="rect">
                <a:avLst/>
              </a:prstGeom>
              <a:noFill/>
              <a:ln w="4763" cap="rnd">
                <a:solidFill>
                  <a:srgbClr val="000000"/>
                </a:solidFill>
                <a:miter lim="800000"/>
                <a:headEnd/>
                <a:tailEnd/>
              </a:ln>
            </p:spPr>
            <p:txBody>
              <a:bodyPr/>
              <a:lstStyle/>
              <a:p>
                <a:pPr algn="ctr" latinLnBrk="1"/>
                <a:endParaRPr kumimoji="1" lang="fr-FR" sz="900">
                  <a:latin typeface="Arial Rounded MT Bold"/>
                  <a:ea typeface="굴림"/>
                  <a:cs typeface="굴림"/>
                </a:endParaRPr>
              </a:p>
            </p:txBody>
          </p:sp>
        </p:grpSp>
        <p:sp>
          <p:nvSpPr>
            <p:cNvPr id="28753" name="Line 1505"/>
            <p:cNvSpPr>
              <a:spLocks noChangeShapeType="1"/>
            </p:cNvSpPr>
            <p:nvPr/>
          </p:nvSpPr>
          <p:spPr bwMode="auto">
            <a:xfrm flipH="1">
              <a:off x="2196" y="3026"/>
              <a:ext cx="23" cy="1"/>
            </a:xfrm>
            <a:prstGeom prst="line">
              <a:avLst/>
            </a:prstGeom>
            <a:noFill/>
            <a:ln w="4763" cap="rnd">
              <a:solidFill>
                <a:srgbClr val="000000"/>
              </a:solidFill>
              <a:round/>
              <a:headEnd/>
              <a:tailEnd/>
            </a:ln>
          </p:spPr>
          <p:txBody>
            <a:bodyPr/>
            <a:lstStyle/>
            <a:p>
              <a:endParaRPr lang="fr-FR"/>
            </a:p>
          </p:txBody>
        </p:sp>
        <p:sp>
          <p:nvSpPr>
            <p:cNvPr id="28754" name="Line 1506"/>
            <p:cNvSpPr>
              <a:spLocks noChangeShapeType="1"/>
            </p:cNvSpPr>
            <p:nvPr/>
          </p:nvSpPr>
          <p:spPr bwMode="auto">
            <a:xfrm>
              <a:off x="2219" y="3026"/>
              <a:ext cx="8" cy="17"/>
            </a:xfrm>
            <a:prstGeom prst="line">
              <a:avLst/>
            </a:prstGeom>
            <a:noFill/>
            <a:ln w="4763" cap="rnd">
              <a:solidFill>
                <a:srgbClr val="000000"/>
              </a:solidFill>
              <a:round/>
              <a:headEnd/>
              <a:tailEnd/>
            </a:ln>
          </p:spPr>
          <p:txBody>
            <a:bodyPr/>
            <a:lstStyle/>
            <a:p>
              <a:endParaRPr lang="fr-FR"/>
            </a:p>
          </p:txBody>
        </p:sp>
        <p:sp>
          <p:nvSpPr>
            <p:cNvPr id="28755" name="Line 1507"/>
            <p:cNvSpPr>
              <a:spLocks noChangeShapeType="1"/>
            </p:cNvSpPr>
            <p:nvPr/>
          </p:nvSpPr>
          <p:spPr bwMode="auto">
            <a:xfrm flipV="1">
              <a:off x="2188" y="3025"/>
              <a:ext cx="8" cy="17"/>
            </a:xfrm>
            <a:prstGeom prst="line">
              <a:avLst/>
            </a:prstGeom>
            <a:noFill/>
            <a:ln w="4763" cap="rnd">
              <a:solidFill>
                <a:srgbClr val="000000"/>
              </a:solidFill>
              <a:round/>
              <a:headEnd/>
              <a:tailEnd/>
            </a:ln>
          </p:spPr>
          <p:txBody>
            <a:bodyPr/>
            <a:lstStyle/>
            <a:p>
              <a:endParaRPr lang="fr-FR"/>
            </a:p>
          </p:txBody>
        </p:sp>
        <p:grpSp>
          <p:nvGrpSpPr>
            <p:cNvPr id="28756" name="Group 1508"/>
            <p:cNvGrpSpPr>
              <a:grpSpLocks/>
            </p:cNvGrpSpPr>
            <p:nvPr/>
          </p:nvGrpSpPr>
          <p:grpSpPr bwMode="auto">
            <a:xfrm>
              <a:off x="2201" y="3027"/>
              <a:ext cx="13" cy="13"/>
              <a:chOff x="2201" y="3027"/>
              <a:chExt cx="13" cy="13"/>
            </a:xfrm>
          </p:grpSpPr>
          <p:sp>
            <p:nvSpPr>
              <p:cNvPr id="28838" name="Oval 1509"/>
              <p:cNvSpPr>
                <a:spLocks noChangeArrowheads="1"/>
              </p:cNvSpPr>
              <p:nvPr/>
            </p:nvSpPr>
            <p:spPr bwMode="auto">
              <a:xfrm>
                <a:off x="2201" y="3027"/>
                <a:ext cx="13" cy="13"/>
              </a:xfrm>
              <a:prstGeom prst="ellipse">
                <a:avLst/>
              </a:prstGeom>
              <a:solidFill>
                <a:srgbClr val="00CCFF"/>
              </a:solidFill>
              <a:ln w="0">
                <a:solidFill>
                  <a:srgbClr val="000000"/>
                </a:solidFill>
                <a:round/>
                <a:headEnd/>
                <a:tailEnd/>
              </a:ln>
            </p:spPr>
            <p:txBody>
              <a:bodyPr/>
              <a:lstStyle/>
              <a:p>
                <a:pPr algn="ctr" latinLnBrk="1"/>
                <a:endParaRPr kumimoji="1" lang="fr-FR" sz="900">
                  <a:latin typeface="Arial Rounded MT Bold"/>
                  <a:ea typeface="굴림"/>
                  <a:cs typeface="굴림"/>
                </a:endParaRPr>
              </a:p>
            </p:txBody>
          </p:sp>
          <p:sp>
            <p:nvSpPr>
              <p:cNvPr id="28839" name="Oval 1510"/>
              <p:cNvSpPr>
                <a:spLocks noChangeArrowheads="1"/>
              </p:cNvSpPr>
              <p:nvPr/>
            </p:nvSpPr>
            <p:spPr bwMode="auto">
              <a:xfrm>
                <a:off x="2201" y="3027"/>
                <a:ext cx="13" cy="13"/>
              </a:xfrm>
              <a:prstGeom prst="ellipse">
                <a:avLst/>
              </a:prstGeom>
              <a:noFill/>
              <a:ln w="4763" cap="rnd">
                <a:solidFill>
                  <a:srgbClr val="000000"/>
                </a:solidFill>
                <a:round/>
                <a:headEnd/>
                <a:tailEnd/>
              </a:ln>
            </p:spPr>
            <p:txBody>
              <a:bodyPr/>
              <a:lstStyle/>
              <a:p>
                <a:pPr algn="ctr" latinLnBrk="1"/>
                <a:endParaRPr kumimoji="1" lang="fr-FR" sz="900">
                  <a:latin typeface="Arial Rounded MT Bold"/>
                  <a:ea typeface="굴림"/>
                  <a:cs typeface="굴림"/>
                </a:endParaRPr>
              </a:p>
            </p:txBody>
          </p:sp>
        </p:grpSp>
        <p:grpSp>
          <p:nvGrpSpPr>
            <p:cNvPr id="28757" name="Group 1511"/>
            <p:cNvGrpSpPr>
              <a:grpSpLocks/>
            </p:cNvGrpSpPr>
            <p:nvPr/>
          </p:nvGrpSpPr>
          <p:grpSpPr bwMode="auto">
            <a:xfrm>
              <a:off x="2249" y="3043"/>
              <a:ext cx="127" cy="224"/>
              <a:chOff x="2249" y="3043"/>
              <a:chExt cx="127" cy="224"/>
            </a:xfrm>
          </p:grpSpPr>
          <p:sp>
            <p:nvSpPr>
              <p:cNvPr id="28836" name="Freeform 1512"/>
              <p:cNvSpPr>
                <a:spLocks/>
              </p:cNvSpPr>
              <p:nvPr/>
            </p:nvSpPr>
            <p:spPr bwMode="auto">
              <a:xfrm>
                <a:off x="2249" y="3043"/>
                <a:ext cx="127" cy="224"/>
              </a:xfrm>
              <a:custGeom>
                <a:avLst/>
                <a:gdLst>
                  <a:gd name="T0" fmla="*/ 0 w 760"/>
                  <a:gd name="T1" fmla="*/ 0 h 1247"/>
                  <a:gd name="T2" fmla="*/ 0 w 760"/>
                  <a:gd name="T3" fmla="*/ 0 h 1247"/>
                  <a:gd name="T4" fmla="*/ 0 w 760"/>
                  <a:gd name="T5" fmla="*/ 0 h 1247"/>
                  <a:gd name="T6" fmla="*/ 0 w 760"/>
                  <a:gd name="T7" fmla="*/ 0 h 1247"/>
                  <a:gd name="T8" fmla="*/ 0 w 760"/>
                  <a:gd name="T9" fmla="*/ 0 h 1247"/>
                  <a:gd name="T10" fmla="*/ 0 w 760"/>
                  <a:gd name="T11" fmla="*/ 0 h 1247"/>
                  <a:gd name="T12" fmla="*/ 0 w 760"/>
                  <a:gd name="T13" fmla="*/ 0 h 1247"/>
                  <a:gd name="T14" fmla="*/ 0 w 760"/>
                  <a:gd name="T15" fmla="*/ 0 h 1247"/>
                  <a:gd name="T16" fmla="*/ 0 w 760"/>
                  <a:gd name="T17" fmla="*/ 0 h 124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60"/>
                  <a:gd name="T28" fmla="*/ 0 h 1247"/>
                  <a:gd name="T29" fmla="*/ 760 w 760"/>
                  <a:gd name="T30" fmla="*/ 1247 h 124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60" h="1247">
                    <a:moveTo>
                      <a:pt x="126" y="0"/>
                    </a:moveTo>
                    <a:cubicBezTo>
                      <a:pt x="57" y="0"/>
                      <a:pt x="0" y="57"/>
                      <a:pt x="0" y="127"/>
                    </a:cubicBezTo>
                    <a:lnTo>
                      <a:pt x="0" y="1120"/>
                    </a:lnTo>
                    <a:cubicBezTo>
                      <a:pt x="0" y="1190"/>
                      <a:pt x="57" y="1247"/>
                      <a:pt x="126" y="1247"/>
                    </a:cubicBezTo>
                    <a:lnTo>
                      <a:pt x="633" y="1247"/>
                    </a:lnTo>
                    <a:cubicBezTo>
                      <a:pt x="703" y="1247"/>
                      <a:pt x="760" y="1190"/>
                      <a:pt x="760" y="1120"/>
                    </a:cubicBezTo>
                    <a:lnTo>
                      <a:pt x="760" y="127"/>
                    </a:lnTo>
                    <a:cubicBezTo>
                      <a:pt x="760" y="57"/>
                      <a:pt x="703" y="0"/>
                      <a:pt x="633" y="0"/>
                    </a:cubicBezTo>
                    <a:lnTo>
                      <a:pt x="126" y="0"/>
                    </a:lnTo>
                    <a:close/>
                  </a:path>
                </a:pathLst>
              </a:custGeom>
              <a:solidFill>
                <a:srgbClr val="FFFFFF"/>
              </a:solidFill>
              <a:ln w="0">
                <a:solidFill>
                  <a:srgbClr val="000000"/>
                </a:solidFill>
                <a:round/>
                <a:headEnd/>
                <a:tailEnd/>
              </a:ln>
            </p:spPr>
            <p:txBody>
              <a:bodyPr/>
              <a:lstStyle/>
              <a:p>
                <a:endParaRPr lang="fr-FR"/>
              </a:p>
            </p:txBody>
          </p:sp>
          <p:sp>
            <p:nvSpPr>
              <p:cNvPr id="28837" name="Freeform 1513"/>
              <p:cNvSpPr>
                <a:spLocks/>
              </p:cNvSpPr>
              <p:nvPr/>
            </p:nvSpPr>
            <p:spPr bwMode="auto">
              <a:xfrm>
                <a:off x="2249" y="3043"/>
                <a:ext cx="127" cy="224"/>
              </a:xfrm>
              <a:custGeom>
                <a:avLst/>
                <a:gdLst>
                  <a:gd name="T0" fmla="*/ 0 w 760"/>
                  <a:gd name="T1" fmla="*/ 0 h 1247"/>
                  <a:gd name="T2" fmla="*/ 0 w 760"/>
                  <a:gd name="T3" fmla="*/ 0 h 1247"/>
                  <a:gd name="T4" fmla="*/ 0 w 760"/>
                  <a:gd name="T5" fmla="*/ 0 h 1247"/>
                  <a:gd name="T6" fmla="*/ 0 w 760"/>
                  <a:gd name="T7" fmla="*/ 0 h 1247"/>
                  <a:gd name="T8" fmla="*/ 0 w 760"/>
                  <a:gd name="T9" fmla="*/ 0 h 1247"/>
                  <a:gd name="T10" fmla="*/ 0 w 760"/>
                  <a:gd name="T11" fmla="*/ 0 h 1247"/>
                  <a:gd name="T12" fmla="*/ 0 w 760"/>
                  <a:gd name="T13" fmla="*/ 0 h 1247"/>
                  <a:gd name="T14" fmla="*/ 0 w 760"/>
                  <a:gd name="T15" fmla="*/ 0 h 1247"/>
                  <a:gd name="T16" fmla="*/ 0 w 760"/>
                  <a:gd name="T17" fmla="*/ 0 h 124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60"/>
                  <a:gd name="T28" fmla="*/ 0 h 1247"/>
                  <a:gd name="T29" fmla="*/ 760 w 760"/>
                  <a:gd name="T30" fmla="*/ 1247 h 124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60" h="1247">
                    <a:moveTo>
                      <a:pt x="126" y="0"/>
                    </a:moveTo>
                    <a:cubicBezTo>
                      <a:pt x="57" y="0"/>
                      <a:pt x="0" y="57"/>
                      <a:pt x="0" y="127"/>
                    </a:cubicBezTo>
                    <a:lnTo>
                      <a:pt x="0" y="1120"/>
                    </a:lnTo>
                    <a:cubicBezTo>
                      <a:pt x="0" y="1190"/>
                      <a:pt x="57" y="1247"/>
                      <a:pt x="126" y="1247"/>
                    </a:cubicBezTo>
                    <a:lnTo>
                      <a:pt x="633" y="1247"/>
                    </a:lnTo>
                    <a:cubicBezTo>
                      <a:pt x="703" y="1247"/>
                      <a:pt x="760" y="1190"/>
                      <a:pt x="760" y="1120"/>
                    </a:cubicBezTo>
                    <a:lnTo>
                      <a:pt x="760" y="127"/>
                    </a:lnTo>
                    <a:cubicBezTo>
                      <a:pt x="760" y="57"/>
                      <a:pt x="703" y="0"/>
                      <a:pt x="633" y="0"/>
                    </a:cubicBezTo>
                    <a:lnTo>
                      <a:pt x="126" y="0"/>
                    </a:lnTo>
                    <a:close/>
                  </a:path>
                </a:pathLst>
              </a:custGeom>
              <a:noFill/>
              <a:ln w="4763" cap="rnd">
                <a:solidFill>
                  <a:srgbClr val="000000"/>
                </a:solidFill>
                <a:round/>
                <a:headEnd/>
                <a:tailEnd/>
              </a:ln>
            </p:spPr>
            <p:txBody>
              <a:bodyPr/>
              <a:lstStyle/>
              <a:p>
                <a:endParaRPr lang="fr-FR"/>
              </a:p>
            </p:txBody>
          </p:sp>
        </p:grpSp>
        <p:grpSp>
          <p:nvGrpSpPr>
            <p:cNvPr id="28758" name="Group 1514"/>
            <p:cNvGrpSpPr>
              <a:grpSpLocks/>
            </p:cNvGrpSpPr>
            <p:nvPr/>
          </p:nvGrpSpPr>
          <p:grpSpPr bwMode="auto">
            <a:xfrm>
              <a:off x="2234" y="3008"/>
              <a:ext cx="7" cy="285"/>
              <a:chOff x="2234" y="3008"/>
              <a:chExt cx="7" cy="285"/>
            </a:xfrm>
          </p:grpSpPr>
          <p:sp>
            <p:nvSpPr>
              <p:cNvPr id="28834" name="Rectangle 1515"/>
              <p:cNvSpPr>
                <a:spLocks noChangeArrowheads="1"/>
              </p:cNvSpPr>
              <p:nvPr/>
            </p:nvSpPr>
            <p:spPr bwMode="auto">
              <a:xfrm>
                <a:off x="2234" y="3008"/>
                <a:ext cx="7" cy="285"/>
              </a:xfrm>
              <a:prstGeom prst="rect">
                <a:avLst/>
              </a:prstGeom>
              <a:solidFill>
                <a:srgbClr val="C0C0C0"/>
              </a:solidFill>
              <a:ln w="9525">
                <a:noFill/>
                <a:miter lim="800000"/>
                <a:headEnd/>
                <a:tailEnd/>
              </a:ln>
            </p:spPr>
            <p:txBody>
              <a:bodyPr/>
              <a:lstStyle/>
              <a:p>
                <a:pPr algn="ctr" latinLnBrk="1"/>
                <a:endParaRPr kumimoji="1" lang="fr-FR" sz="900">
                  <a:latin typeface="Arial Rounded MT Bold"/>
                  <a:ea typeface="굴림"/>
                  <a:cs typeface="굴림"/>
                </a:endParaRPr>
              </a:p>
            </p:txBody>
          </p:sp>
          <p:sp>
            <p:nvSpPr>
              <p:cNvPr id="28835" name="Rectangle 1516"/>
              <p:cNvSpPr>
                <a:spLocks noChangeArrowheads="1"/>
              </p:cNvSpPr>
              <p:nvPr/>
            </p:nvSpPr>
            <p:spPr bwMode="auto">
              <a:xfrm>
                <a:off x="2234" y="3008"/>
                <a:ext cx="7" cy="285"/>
              </a:xfrm>
              <a:prstGeom prst="rect">
                <a:avLst/>
              </a:prstGeom>
              <a:noFill/>
              <a:ln w="4763" cap="rnd">
                <a:solidFill>
                  <a:srgbClr val="000000"/>
                </a:solidFill>
                <a:miter lim="800000"/>
                <a:headEnd/>
                <a:tailEnd/>
              </a:ln>
            </p:spPr>
            <p:txBody>
              <a:bodyPr/>
              <a:lstStyle/>
              <a:p>
                <a:pPr algn="ctr" latinLnBrk="1"/>
                <a:endParaRPr kumimoji="1" lang="fr-FR" sz="900">
                  <a:latin typeface="Arial Rounded MT Bold"/>
                  <a:ea typeface="굴림"/>
                  <a:cs typeface="굴림"/>
                </a:endParaRPr>
              </a:p>
            </p:txBody>
          </p:sp>
        </p:grpSp>
        <p:grpSp>
          <p:nvGrpSpPr>
            <p:cNvPr id="28759" name="Group 1517"/>
            <p:cNvGrpSpPr>
              <a:grpSpLocks/>
            </p:cNvGrpSpPr>
            <p:nvPr/>
          </p:nvGrpSpPr>
          <p:grpSpPr bwMode="auto">
            <a:xfrm>
              <a:off x="2226" y="3293"/>
              <a:ext cx="23" cy="34"/>
              <a:chOff x="2226" y="3293"/>
              <a:chExt cx="23" cy="34"/>
            </a:xfrm>
          </p:grpSpPr>
          <p:sp>
            <p:nvSpPr>
              <p:cNvPr id="28832" name="Rectangle 1518"/>
              <p:cNvSpPr>
                <a:spLocks noChangeArrowheads="1"/>
              </p:cNvSpPr>
              <p:nvPr/>
            </p:nvSpPr>
            <p:spPr bwMode="auto">
              <a:xfrm>
                <a:off x="2226" y="3293"/>
                <a:ext cx="23" cy="34"/>
              </a:xfrm>
              <a:prstGeom prst="rect">
                <a:avLst/>
              </a:prstGeom>
              <a:solidFill>
                <a:srgbClr val="C0C0C0"/>
              </a:solidFill>
              <a:ln w="9525">
                <a:noFill/>
                <a:miter lim="800000"/>
                <a:headEnd/>
                <a:tailEnd/>
              </a:ln>
            </p:spPr>
            <p:txBody>
              <a:bodyPr/>
              <a:lstStyle/>
              <a:p>
                <a:pPr algn="ctr" latinLnBrk="1"/>
                <a:endParaRPr kumimoji="1" lang="fr-FR" sz="900">
                  <a:latin typeface="Arial Rounded MT Bold"/>
                  <a:ea typeface="굴림"/>
                  <a:cs typeface="굴림"/>
                </a:endParaRPr>
              </a:p>
            </p:txBody>
          </p:sp>
          <p:sp>
            <p:nvSpPr>
              <p:cNvPr id="28833" name="Rectangle 1519"/>
              <p:cNvSpPr>
                <a:spLocks noChangeArrowheads="1"/>
              </p:cNvSpPr>
              <p:nvPr/>
            </p:nvSpPr>
            <p:spPr bwMode="auto">
              <a:xfrm>
                <a:off x="2226" y="3293"/>
                <a:ext cx="23" cy="34"/>
              </a:xfrm>
              <a:prstGeom prst="rect">
                <a:avLst/>
              </a:prstGeom>
              <a:noFill/>
              <a:ln w="4763" cap="rnd">
                <a:solidFill>
                  <a:srgbClr val="000000"/>
                </a:solidFill>
                <a:miter lim="800000"/>
                <a:headEnd/>
                <a:tailEnd/>
              </a:ln>
            </p:spPr>
            <p:txBody>
              <a:bodyPr/>
              <a:lstStyle/>
              <a:p>
                <a:pPr algn="ctr" latinLnBrk="1"/>
                <a:endParaRPr kumimoji="1" lang="fr-FR" sz="900">
                  <a:latin typeface="Arial Rounded MT Bold"/>
                  <a:ea typeface="굴림"/>
                  <a:cs typeface="굴림"/>
                </a:endParaRPr>
              </a:p>
            </p:txBody>
          </p:sp>
        </p:grpSp>
        <p:grpSp>
          <p:nvGrpSpPr>
            <p:cNvPr id="28760" name="Group 1520"/>
            <p:cNvGrpSpPr>
              <a:grpSpLocks/>
            </p:cNvGrpSpPr>
            <p:nvPr/>
          </p:nvGrpSpPr>
          <p:grpSpPr bwMode="auto">
            <a:xfrm>
              <a:off x="2226" y="2974"/>
              <a:ext cx="23" cy="34"/>
              <a:chOff x="2226" y="2974"/>
              <a:chExt cx="23" cy="34"/>
            </a:xfrm>
          </p:grpSpPr>
          <p:sp>
            <p:nvSpPr>
              <p:cNvPr id="28830" name="Rectangle 1521"/>
              <p:cNvSpPr>
                <a:spLocks noChangeArrowheads="1"/>
              </p:cNvSpPr>
              <p:nvPr/>
            </p:nvSpPr>
            <p:spPr bwMode="auto">
              <a:xfrm>
                <a:off x="2226" y="2974"/>
                <a:ext cx="23" cy="34"/>
              </a:xfrm>
              <a:prstGeom prst="rect">
                <a:avLst/>
              </a:prstGeom>
              <a:solidFill>
                <a:srgbClr val="C0C0C0"/>
              </a:solidFill>
              <a:ln w="9525">
                <a:noFill/>
                <a:miter lim="800000"/>
                <a:headEnd/>
                <a:tailEnd/>
              </a:ln>
            </p:spPr>
            <p:txBody>
              <a:bodyPr/>
              <a:lstStyle/>
              <a:p>
                <a:pPr algn="ctr" latinLnBrk="1"/>
                <a:endParaRPr kumimoji="1" lang="fr-FR" sz="900">
                  <a:latin typeface="Arial Rounded MT Bold"/>
                  <a:ea typeface="굴림"/>
                  <a:cs typeface="굴림"/>
                </a:endParaRPr>
              </a:p>
            </p:txBody>
          </p:sp>
          <p:sp>
            <p:nvSpPr>
              <p:cNvPr id="28831" name="Rectangle 1522"/>
              <p:cNvSpPr>
                <a:spLocks noChangeArrowheads="1"/>
              </p:cNvSpPr>
              <p:nvPr/>
            </p:nvSpPr>
            <p:spPr bwMode="auto">
              <a:xfrm>
                <a:off x="2226" y="2974"/>
                <a:ext cx="23" cy="34"/>
              </a:xfrm>
              <a:prstGeom prst="rect">
                <a:avLst/>
              </a:prstGeom>
              <a:noFill/>
              <a:ln w="4763" cap="rnd">
                <a:solidFill>
                  <a:srgbClr val="000000"/>
                </a:solidFill>
                <a:miter lim="800000"/>
                <a:headEnd/>
                <a:tailEnd/>
              </a:ln>
            </p:spPr>
            <p:txBody>
              <a:bodyPr/>
              <a:lstStyle/>
              <a:p>
                <a:pPr algn="ctr" latinLnBrk="1"/>
                <a:endParaRPr kumimoji="1" lang="fr-FR" sz="900">
                  <a:latin typeface="Arial Rounded MT Bold"/>
                  <a:ea typeface="굴림"/>
                  <a:cs typeface="굴림"/>
                </a:endParaRPr>
              </a:p>
            </p:txBody>
          </p:sp>
        </p:grpSp>
        <p:grpSp>
          <p:nvGrpSpPr>
            <p:cNvPr id="28761" name="Group 1523"/>
            <p:cNvGrpSpPr>
              <a:grpSpLocks/>
            </p:cNvGrpSpPr>
            <p:nvPr/>
          </p:nvGrpSpPr>
          <p:grpSpPr bwMode="auto">
            <a:xfrm>
              <a:off x="2234" y="2982"/>
              <a:ext cx="7" cy="9"/>
              <a:chOff x="2234" y="2982"/>
              <a:chExt cx="7" cy="9"/>
            </a:xfrm>
          </p:grpSpPr>
          <p:sp>
            <p:nvSpPr>
              <p:cNvPr id="28828" name="Oval 1524"/>
              <p:cNvSpPr>
                <a:spLocks noChangeArrowheads="1"/>
              </p:cNvSpPr>
              <p:nvPr/>
            </p:nvSpPr>
            <p:spPr bwMode="auto">
              <a:xfrm>
                <a:off x="2234" y="2982"/>
                <a:ext cx="7" cy="9"/>
              </a:xfrm>
              <a:prstGeom prst="ellipse">
                <a:avLst/>
              </a:prstGeom>
              <a:solidFill>
                <a:srgbClr val="FFFFFF"/>
              </a:solidFill>
              <a:ln w="0">
                <a:solidFill>
                  <a:srgbClr val="000000"/>
                </a:solidFill>
                <a:round/>
                <a:headEnd/>
                <a:tailEnd/>
              </a:ln>
            </p:spPr>
            <p:txBody>
              <a:bodyPr/>
              <a:lstStyle/>
              <a:p>
                <a:pPr algn="ctr" latinLnBrk="1"/>
                <a:endParaRPr kumimoji="1" lang="fr-FR" sz="900">
                  <a:latin typeface="Arial Rounded MT Bold"/>
                  <a:ea typeface="굴림"/>
                  <a:cs typeface="굴림"/>
                </a:endParaRPr>
              </a:p>
            </p:txBody>
          </p:sp>
          <p:sp>
            <p:nvSpPr>
              <p:cNvPr id="28829" name="Oval 1525"/>
              <p:cNvSpPr>
                <a:spLocks noChangeArrowheads="1"/>
              </p:cNvSpPr>
              <p:nvPr/>
            </p:nvSpPr>
            <p:spPr bwMode="auto">
              <a:xfrm>
                <a:off x="2234" y="2982"/>
                <a:ext cx="7" cy="9"/>
              </a:xfrm>
              <a:prstGeom prst="ellipse">
                <a:avLst/>
              </a:prstGeom>
              <a:noFill/>
              <a:ln w="4763" cap="rnd">
                <a:solidFill>
                  <a:srgbClr val="000000"/>
                </a:solidFill>
                <a:round/>
                <a:headEnd/>
                <a:tailEnd/>
              </a:ln>
            </p:spPr>
            <p:txBody>
              <a:bodyPr/>
              <a:lstStyle/>
              <a:p>
                <a:pPr algn="ctr" latinLnBrk="1"/>
                <a:endParaRPr kumimoji="1" lang="fr-FR" sz="900">
                  <a:latin typeface="Arial Rounded MT Bold"/>
                  <a:ea typeface="굴림"/>
                  <a:cs typeface="굴림"/>
                </a:endParaRPr>
              </a:p>
            </p:txBody>
          </p:sp>
        </p:grpSp>
        <p:grpSp>
          <p:nvGrpSpPr>
            <p:cNvPr id="28762" name="Group 1526"/>
            <p:cNvGrpSpPr>
              <a:grpSpLocks/>
            </p:cNvGrpSpPr>
            <p:nvPr/>
          </p:nvGrpSpPr>
          <p:grpSpPr bwMode="auto">
            <a:xfrm>
              <a:off x="2234" y="3310"/>
              <a:ext cx="7" cy="9"/>
              <a:chOff x="2234" y="3310"/>
              <a:chExt cx="7" cy="9"/>
            </a:xfrm>
          </p:grpSpPr>
          <p:sp>
            <p:nvSpPr>
              <p:cNvPr id="28826" name="Oval 1527"/>
              <p:cNvSpPr>
                <a:spLocks noChangeArrowheads="1"/>
              </p:cNvSpPr>
              <p:nvPr/>
            </p:nvSpPr>
            <p:spPr bwMode="auto">
              <a:xfrm>
                <a:off x="2234" y="3310"/>
                <a:ext cx="7" cy="9"/>
              </a:xfrm>
              <a:prstGeom prst="ellipse">
                <a:avLst/>
              </a:prstGeom>
              <a:solidFill>
                <a:srgbClr val="FFFFFF"/>
              </a:solidFill>
              <a:ln w="0">
                <a:solidFill>
                  <a:srgbClr val="000000"/>
                </a:solidFill>
                <a:round/>
                <a:headEnd/>
                <a:tailEnd/>
              </a:ln>
            </p:spPr>
            <p:txBody>
              <a:bodyPr/>
              <a:lstStyle/>
              <a:p>
                <a:pPr algn="ctr" latinLnBrk="1"/>
                <a:endParaRPr kumimoji="1" lang="fr-FR" sz="900">
                  <a:latin typeface="Arial Rounded MT Bold"/>
                  <a:ea typeface="굴림"/>
                  <a:cs typeface="굴림"/>
                </a:endParaRPr>
              </a:p>
            </p:txBody>
          </p:sp>
          <p:sp>
            <p:nvSpPr>
              <p:cNvPr id="28827" name="Oval 1528"/>
              <p:cNvSpPr>
                <a:spLocks noChangeArrowheads="1"/>
              </p:cNvSpPr>
              <p:nvPr/>
            </p:nvSpPr>
            <p:spPr bwMode="auto">
              <a:xfrm>
                <a:off x="2234" y="3310"/>
                <a:ext cx="7" cy="9"/>
              </a:xfrm>
              <a:prstGeom prst="ellipse">
                <a:avLst/>
              </a:prstGeom>
              <a:noFill/>
              <a:ln w="4763" cap="rnd">
                <a:solidFill>
                  <a:srgbClr val="000000"/>
                </a:solidFill>
                <a:round/>
                <a:headEnd/>
                <a:tailEnd/>
              </a:ln>
            </p:spPr>
            <p:txBody>
              <a:bodyPr/>
              <a:lstStyle/>
              <a:p>
                <a:pPr algn="ctr" latinLnBrk="1"/>
                <a:endParaRPr kumimoji="1" lang="fr-FR" sz="900">
                  <a:latin typeface="Arial Rounded MT Bold"/>
                  <a:ea typeface="굴림"/>
                  <a:cs typeface="굴림"/>
                </a:endParaRPr>
              </a:p>
            </p:txBody>
          </p:sp>
        </p:grpSp>
        <p:grpSp>
          <p:nvGrpSpPr>
            <p:cNvPr id="28763" name="Group 1529"/>
            <p:cNvGrpSpPr>
              <a:grpSpLocks/>
            </p:cNvGrpSpPr>
            <p:nvPr/>
          </p:nvGrpSpPr>
          <p:grpSpPr bwMode="auto">
            <a:xfrm>
              <a:off x="2174" y="3077"/>
              <a:ext cx="112" cy="26"/>
              <a:chOff x="2174" y="3077"/>
              <a:chExt cx="112" cy="26"/>
            </a:xfrm>
          </p:grpSpPr>
          <p:sp>
            <p:nvSpPr>
              <p:cNvPr id="28824" name="Rectangle 1530"/>
              <p:cNvSpPr>
                <a:spLocks noChangeArrowheads="1"/>
              </p:cNvSpPr>
              <p:nvPr/>
            </p:nvSpPr>
            <p:spPr bwMode="auto">
              <a:xfrm>
                <a:off x="2174" y="3077"/>
                <a:ext cx="112" cy="26"/>
              </a:xfrm>
              <a:prstGeom prst="rect">
                <a:avLst/>
              </a:prstGeom>
              <a:solidFill>
                <a:srgbClr val="BBE0E3"/>
              </a:solidFill>
              <a:ln w="9525">
                <a:noFill/>
                <a:miter lim="800000"/>
                <a:headEnd/>
                <a:tailEnd/>
              </a:ln>
            </p:spPr>
            <p:txBody>
              <a:bodyPr/>
              <a:lstStyle/>
              <a:p>
                <a:pPr algn="ctr" latinLnBrk="1"/>
                <a:endParaRPr kumimoji="1" lang="fr-FR" sz="900">
                  <a:latin typeface="Arial Rounded MT Bold"/>
                  <a:ea typeface="굴림"/>
                  <a:cs typeface="굴림"/>
                </a:endParaRPr>
              </a:p>
            </p:txBody>
          </p:sp>
          <p:sp>
            <p:nvSpPr>
              <p:cNvPr id="28825" name="Rectangle 1531"/>
              <p:cNvSpPr>
                <a:spLocks noChangeArrowheads="1"/>
              </p:cNvSpPr>
              <p:nvPr/>
            </p:nvSpPr>
            <p:spPr bwMode="auto">
              <a:xfrm>
                <a:off x="2174" y="3077"/>
                <a:ext cx="112" cy="26"/>
              </a:xfrm>
              <a:prstGeom prst="rect">
                <a:avLst/>
              </a:prstGeom>
              <a:noFill/>
              <a:ln w="4763" cap="rnd">
                <a:solidFill>
                  <a:srgbClr val="000000"/>
                </a:solidFill>
                <a:miter lim="800000"/>
                <a:headEnd/>
                <a:tailEnd/>
              </a:ln>
            </p:spPr>
            <p:txBody>
              <a:bodyPr/>
              <a:lstStyle/>
              <a:p>
                <a:pPr algn="ctr" latinLnBrk="1"/>
                <a:endParaRPr kumimoji="1" lang="fr-FR" sz="900">
                  <a:latin typeface="Arial Rounded MT Bold"/>
                  <a:ea typeface="굴림"/>
                  <a:cs typeface="굴림"/>
                </a:endParaRPr>
              </a:p>
            </p:txBody>
          </p:sp>
        </p:grpSp>
        <p:grpSp>
          <p:nvGrpSpPr>
            <p:cNvPr id="28764" name="Group 1532"/>
            <p:cNvGrpSpPr>
              <a:grpSpLocks/>
            </p:cNvGrpSpPr>
            <p:nvPr/>
          </p:nvGrpSpPr>
          <p:grpSpPr bwMode="auto">
            <a:xfrm>
              <a:off x="2174" y="3198"/>
              <a:ext cx="112" cy="26"/>
              <a:chOff x="2174" y="3198"/>
              <a:chExt cx="112" cy="26"/>
            </a:xfrm>
          </p:grpSpPr>
          <p:sp>
            <p:nvSpPr>
              <p:cNvPr id="28822" name="Rectangle 1533"/>
              <p:cNvSpPr>
                <a:spLocks noChangeArrowheads="1"/>
              </p:cNvSpPr>
              <p:nvPr/>
            </p:nvSpPr>
            <p:spPr bwMode="auto">
              <a:xfrm>
                <a:off x="2174" y="3198"/>
                <a:ext cx="112" cy="26"/>
              </a:xfrm>
              <a:prstGeom prst="rect">
                <a:avLst/>
              </a:prstGeom>
              <a:solidFill>
                <a:srgbClr val="BBE0E3"/>
              </a:solidFill>
              <a:ln w="9525">
                <a:noFill/>
                <a:miter lim="800000"/>
                <a:headEnd/>
                <a:tailEnd/>
              </a:ln>
            </p:spPr>
            <p:txBody>
              <a:bodyPr/>
              <a:lstStyle/>
              <a:p>
                <a:pPr algn="ctr" latinLnBrk="1"/>
                <a:endParaRPr kumimoji="1" lang="fr-FR" sz="900">
                  <a:latin typeface="Arial Rounded MT Bold"/>
                  <a:ea typeface="굴림"/>
                  <a:cs typeface="굴림"/>
                </a:endParaRPr>
              </a:p>
            </p:txBody>
          </p:sp>
          <p:sp>
            <p:nvSpPr>
              <p:cNvPr id="28823" name="Rectangle 1534"/>
              <p:cNvSpPr>
                <a:spLocks noChangeArrowheads="1"/>
              </p:cNvSpPr>
              <p:nvPr/>
            </p:nvSpPr>
            <p:spPr bwMode="auto">
              <a:xfrm>
                <a:off x="2174" y="3198"/>
                <a:ext cx="112" cy="26"/>
              </a:xfrm>
              <a:prstGeom prst="rect">
                <a:avLst/>
              </a:prstGeom>
              <a:noFill/>
              <a:ln w="4763" cap="rnd">
                <a:solidFill>
                  <a:srgbClr val="000000"/>
                </a:solidFill>
                <a:miter lim="800000"/>
                <a:headEnd/>
                <a:tailEnd/>
              </a:ln>
            </p:spPr>
            <p:txBody>
              <a:bodyPr/>
              <a:lstStyle/>
              <a:p>
                <a:pPr algn="ctr" latinLnBrk="1"/>
                <a:endParaRPr kumimoji="1" lang="fr-FR" sz="900">
                  <a:latin typeface="Arial Rounded MT Bold"/>
                  <a:ea typeface="굴림"/>
                  <a:cs typeface="굴림"/>
                </a:endParaRPr>
              </a:p>
            </p:txBody>
          </p:sp>
        </p:grpSp>
        <p:grpSp>
          <p:nvGrpSpPr>
            <p:cNvPr id="28765" name="Group 1535"/>
            <p:cNvGrpSpPr>
              <a:grpSpLocks/>
            </p:cNvGrpSpPr>
            <p:nvPr/>
          </p:nvGrpSpPr>
          <p:grpSpPr bwMode="auto">
            <a:xfrm>
              <a:off x="2263" y="3086"/>
              <a:ext cx="8" cy="8"/>
              <a:chOff x="2263" y="3086"/>
              <a:chExt cx="8" cy="8"/>
            </a:xfrm>
          </p:grpSpPr>
          <p:sp>
            <p:nvSpPr>
              <p:cNvPr id="28820" name="Freeform 1536"/>
              <p:cNvSpPr>
                <a:spLocks/>
              </p:cNvSpPr>
              <p:nvPr/>
            </p:nvSpPr>
            <p:spPr bwMode="auto">
              <a:xfrm>
                <a:off x="2263" y="3086"/>
                <a:ext cx="8" cy="8"/>
              </a:xfrm>
              <a:custGeom>
                <a:avLst/>
                <a:gdLst>
                  <a:gd name="T0" fmla="*/ 2 w 8"/>
                  <a:gd name="T1" fmla="*/ 0 h 8"/>
                  <a:gd name="T2" fmla="*/ 0 w 8"/>
                  <a:gd name="T3" fmla="*/ 4 h 8"/>
                  <a:gd name="T4" fmla="*/ 2 w 8"/>
                  <a:gd name="T5" fmla="*/ 8 h 8"/>
                  <a:gd name="T6" fmla="*/ 6 w 8"/>
                  <a:gd name="T7" fmla="*/ 8 h 8"/>
                  <a:gd name="T8" fmla="*/ 8 w 8"/>
                  <a:gd name="T9" fmla="*/ 4 h 8"/>
                  <a:gd name="T10" fmla="*/ 6 w 8"/>
                  <a:gd name="T11" fmla="*/ 0 h 8"/>
                  <a:gd name="T12" fmla="*/ 2 w 8"/>
                  <a:gd name="T13" fmla="*/ 0 h 8"/>
                  <a:gd name="T14" fmla="*/ 0 60000 65536"/>
                  <a:gd name="T15" fmla="*/ 0 60000 65536"/>
                  <a:gd name="T16" fmla="*/ 0 60000 65536"/>
                  <a:gd name="T17" fmla="*/ 0 60000 65536"/>
                  <a:gd name="T18" fmla="*/ 0 60000 65536"/>
                  <a:gd name="T19" fmla="*/ 0 60000 65536"/>
                  <a:gd name="T20" fmla="*/ 0 60000 65536"/>
                  <a:gd name="T21" fmla="*/ 0 w 8"/>
                  <a:gd name="T22" fmla="*/ 0 h 8"/>
                  <a:gd name="T23" fmla="*/ 8 w 8"/>
                  <a:gd name="T24" fmla="*/ 8 h 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8">
                    <a:moveTo>
                      <a:pt x="2" y="0"/>
                    </a:moveTo>
                    <a:lnTo>
                      <a:pt x="0" y="4"/>
                    </a:lnTo>
                    <a:lnTo>
                      <a:pt x="2" y="8"/>
                    </a:lnTo>
                    <a:lnTo>
                      <a:pt x="6" y="8"/>
                    </a:lnTo>
                    <a:lnTo>
                      <a:pt x="8" y="4"/>
                    </a:lnTo>
                    <a:lnTo>
                      <a:pt x="6" y="0"/>
                    </a:lnTo>
                    <a:lnTo>
                      <a:pt x="2" y="0"/>
                    </a:lnTo>
                    <a:close/>
                  </a:path>
                </a:pathLst>
              </a:custGeom>
              <a:solidFill>
                <a:srgbClr val="808080"/>
              </a:solidFill>
              <a:ln w="9525">
                <a:noFill/>
                <a:round/>
                <a:headEnd/>
                <a:tailEnd/>
              </a:ln>
            </p:spPr>
            <p:txBody>
              <a:bodyPr/>
              <a:lstStyle/>
              <a:p>
                <a:endParaRPr lang="fr-FR"/>
              </a:p>
            </p:txBody>
          </p:sp>
          <p:sp>
            <p:nvSpPr>
              <p:cNvPr id="28821" name="Freeform 1537"/>
              <p:cNvSpPr>
                <a:spLocks/>
              </p:cNvSpPr>
              <p:nvPr/>
            </p:nvSpPr>
            <p:spPr bwMode="auto">
              <a:xfrm>
                <a:off x="2263" y="3086"/>
                <a:ext cx="8" cy="8"/>
              </a:xfrm>
              <a:custGeom>
                <a:avLst/>
                <a:gdLst>
                  <a:gd name="T0" fmla="*/ 2 w 8"/>
                  <a:gd name="T1" fmla="*/ 0 h 8"/>
                  <a:gd name="T2" fmla="*/ 0 w 8"/>
                  <a:gd name="T3" fmla="*/ 4 h 8"/>
                  <a:gd name="T4" fmla="*/ 2 w 8"/>
                  <a:gd name="T5" fmla="*/ 8 h 8"/>
                  <a:gd name="T6" fmla="*/ 6 w 8"/>
                  <a:gd name="T7" fmla="*/ 8 h 8"/>
                  <a:gd name="T8" fmla="*/ 8 w 8"/>
                  <a:gd name="T9" fmla="*/ 4 h 8"/>
                  <a:gd name="T10" fmla="*/ 6 w 8"/>
                  <a:gd name="T11" fmla="*/ 0 h 8"/>
                  <a:gd name="T12" fmla="*/ 2 w 8"/>
                  <a:gd name="T13" fmla="*/ 0 h 8"/>
                  <a:gd name="T14" fmla="*/ 0 60000 65536"/>
                  <a:gd name="T15" fmla="*/ 0 60000 65536"/>
                  <a:gd name="T16" fmla="*/ 0 60000 65536"/>
                  <a:gd name="T17" fmla="*/ 0 60000 65536"/>
                  <a:gd name="T18" fmla="*/ 0 60000 65536"/>
                  <a:gd name="T19" fmla="*/ 0 60000 65536"/>
                  <a:gd name="T20" fmla="*/ 0 60000 65536"/>
                  <a:gd name="T21" fmla="*/ 0 w 8"/>
                  <a:gd name="T22" fmla="*/ 0 h 8"/>
                  <a:gd name="T23" fmla="*/ 8 w 8"/>
                  <a:gd name="T24" fmla="*/ 8 h 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8">
                    <a:moveTo>
                      <a:pt x="2" y="0"/>
                    </a:moveTo>
                    <a:lnTo>
                      <a:pt x="0" y="4"/>
                    </a:lnTo>
                    <a:lnTo>
                      <a:pt x="2" y="8"/>
                    </a:lnTo>
                    <a:lnTo>
                      <a:pt x="6" y="8"/>
                    </a:lnTo>
                    <a:lnTo>
                      <a:pt x="8" y="4"/>
                    </a:lnTo>
                    <a:lnTo>
                      <a:pt x="6" y="0"/>
                    </a:lnTo>
                    <a:lnTo>
                      <a:pt x="2" y="0"/>
                    </a:lnTo>
                    <a:close/>
                  </a:path>
                </a:pathLst>
              </a:custGeom>
              <a:noFill/>
              <a:ln w="4763" cap="rnd">
                <a:solidFill>
                  <a:srgbClr val="000000"/>
                </a:solidFill>
                <a:round/>
                <a:headEnd/>
                <a:tailEnd/>
              </a:ln>
            </p:spPr>
            <p:txBody>
              <a:bodyPr/>
              <a:lstStyle/>
              <a:p>
                <a:endParaRPr lang="fr-FR"/>
              </a:p>
            </p:txBody>
          </p:sp>
        </p:grpSp>
        <p:grpSp>
          <p:nvGrpSpPr>
            <p:cNvPr id="28766" name="Group 1538"/>
            <p:cNvGrpSpPr>
              <a:grpSpLocks/>
            </p:cNvGrpSpPr>
            <p:nvPr/>
          </p:nvGrpSpPr>
          <p:grpSpPr bwMode="auto">
            <a:xfrm>
              <a:off x="2263" y="3207"/>
              <a:ext cx="8" cy="8"/>
              <a:chOff x="2263" y="3207"/>
              <a:chExt cx="8" cy="8"/>
            </a:xfrm>
          </p:grpSpPr>
          <p:sp>
            <p:nvSpPr>
              <p:cNvPr id="28818" name="Freeform 1539"/>
              <p:cNvSpPr>
                <a:spLocks/>
              </p:cNvSpPr>
              <p:nvPr/>
            </p:nvSpPr>
            <p:spPr bwMode="auto">
              <a:xfrm>
                <a:off x="2263" y="3207"/>
                <a:ext cx="8" cy="8"/>
              </a:xfrm>
              <a:custGeom>
                <a:avLst/>
                <a:gdLst>
                  <a:gd name="T0" fmla="*/ 2 w 8"/>
                  <a:gd name="T1" fmla="*/ 0 h 8"/>
                  <a:gd name="T2" fmla="*/ 0 w 8"/>
                  <a:gd name="T3" fmla="*/ 4 h 8"/>
                  <a:gd name="T4" fmla="*/ 2 w 8"/>
                  <a:gd name="T5" fmla="*/ 8 h 8"/>
                  <a:gd name="T6" fmla="*/ 6 w 8"/>
                  <a:gd name="T7" fmla="*/ 8 h 8"/>
                  <a:gd name="T8" fmla="*/ 8 w 8"/>
                  <a:gd name="T9" fmla="*/ 4 h 8"/>
                  <a:gd name="T10" fmla="*/ 6 w 8"/>
                  <a:gd name="T11" fmla="*/ 0 h 8"/>
                  <a:gd name="T12" fmla="*/ 2 w 8"/>
                  <a:gd name="T13" fmla="*/ 0 h 8"/>
                  <a:gd name="T14" fmla="*/ 0 60000 65536"/>
                  <a:gd name="T15" fmla="*/ 0 60000 65536"/>
                  <a:gd name="T16" fmla="*/ 0 60000 65536"/>
                  <a:gd name="T17" fmla="*/ 0 60000 65536"/>
                  <a:gd name="T18" fmla="*/ 0 60000 65536"/>
                  <a:gd name="T19" fmla="*/ 0 60000 65536"/>
                  <a:gd name="T20" fmla="*/ 0 60000 65536"/>
                  <a:gd name="T21" fmla="*/ 0 w 8"/>
                  <a:gd name="T22" fmla="*/ 0 h 8"/>
                  <a:gd name="T23" fmla="*/ 8 w 8"/>
                  <a:gd name="T24" fmla="*/ 8 h 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8">
                    <a:moveTo>
                      <a:pt x="2" y="0"/>
                    </a:moveTo>
                    <a:lnTo>
                      <a:pt x="0" y="4"/>
                    </a:lnTo>
                    <a:lnTo>
                      <a:pt x="2" y="8"/>
                    </a:lnTo>
                    <a:lnTo>
                      <a:pt x="6" y="8"/>
                    </a:lnTo>
                    <a:lnTo>
                      <a:pt x="8" y="4"/>
                    </a:lnTo>
                    <a:lnTo>
                      <a:pt x="6" y="0"/>
                    </a:lnTo>
                    <a:lnTo>
                      <a:pt x="2" y="0"/>
                    </a:lnTo>
                    <a:close/>
                  </a:path>
                </a:pathLst>
              </a:custGeom>
              <a:solidFill>
                <a:srgbClr val="808080"/>
              </a:solidFill>
              <a:ln w="9525">
                <a:noFill/>
                <a:round/>
                <a:headEnd/>
                <a:tailEnd/>
              </a:ln>
            </p:spPr>
            <p:txBody>
              <a:bodyPr/>
              <a:lstStyle/>
              <a:p>
                <a:endParaRPr lang="fr-FR"/>
              </a:p>
            </p:txBody>
          </p:sp>
          <p:sp>
            <p:nvSpPr>
              <p:cNvPr id="28819" name="Freeform 1540"/>
              <p:cNvSpPr>
                <a:spLocks/>
              </p:cNvSpPr>
              <p:nvPr/>
            </p:nvSpPr>
            <p:spPr bwMode="auto">
              <a:xfrm>
                <a:off x="2263" y="3207"/>
                <a:ext cx="8" cy="8"/>
              </a:xfrm>
              <a:custGeom>
                <a:avLst/>
                <a:gdLst>
                  <a:gd name="T0" fmla="*/ 2 w 8"/>
                  <a:gd name="T1" fmla="*/ 0 h 8"/>
                  <a:gd name="T2" fmla="*/ 0 w 8"/>
                  <a:gd name="T3" fmla="*/ 4 h 8"/>
                  <a:gd name="T4" fmla="*/ 2 w 8"/>
                  <a:gd name="T5" fmla="*/ 8 h 8"/>
                  <a:gd name="T6" fmla="*/ 6 w 8"/>
                  <a:gd name="T7" fmla="*/ 8 h 8"/>
                  <a:gd name="T8" fmla="*/ 8 w 8"/>
                  <a:gd name="T9" fmla="*/ 4 h 8"/>
                  <a:gd name="T10" fmla="*/ 6 w 8"/>
                  <a:gd name="T11" fmla="*/ 0 h 8"/>
                  <a:gd name="T12" fmla="*/ 2 w 8"/>
                  <a:gd name="T13" fmla="*/ 0 h 8"/>
                  <a:gd name="T14" fmla="*/ 0 60000 65536"/>
                  <a:gd name="T15" fmla="*/ 0 60000 65536"/>
                  <a:gd name="T16" fmla="*/ 0 60000 65536"/>
                  <a:gd name="T17" fmla="*/ 0 60000 65536"/>
                  <a:gd name="T18" fmla="*/ 0 60000 65536"/>
                  <a:gd name="T19" fmla="*/ 0 60000 65536"/>
                  <a:gd name="T20" fmla="*/ 0 60000 65536"/>
                  <a:gd name="T21" fmla="*/ 0 w 8"/>
                  <a:gd name="T22" fmla="*/ 0 h 8"/>
                  <a:gd name="T23" fmla="*/ 8 w 8"/>
                  <a:gd name="T24" fmla="*/ 8 h 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8">
                    <a:moveTo>
                      <a:pt x="2" y="0"/>
                    </a:moveTo>
                    <a:lnTo>
                      <a:pt x="0" y="4"/>
                    </a:lnTo>
                    <a:lnTo>
                      <a:pt x="2" y="8"/>
                    </a:lnTo>
                    <a:lnTo>
                      <a:pt x="6" y="8"/>
                    </a:lnTo>
                    <a:lnTo>
                      <a:pt x="8" y="4"/>
                    </a:lnTo>
                    <a:lnTo>
                      <a:pt x="6" y="0"/>
                    </a:lnTo>
                    <a:lnTo>
                      <a:pt x="2" y="0"/>
                    </a:lnTo>
                    <a:close/>
                  </a:path>
                </a:pathLst>
              </a:custGeom>
              <a:noFill/>
              <a:ln w="4763" cap="rnd">
                <a:solidFill>
                  <a:srgbClr val="000000"/>
                </a:solidFill>
                <a:round/>
                <a:headEnd/>
                <a:tailEnd/>
              </a:ln>
            </p:spPr>
            <p:txBody>
              <a:bodyPr/>
              <a:lstStyle/>
              <a:p>
                <a:endParaRPr lang="fr-FR"/>
              </a:p>
            </p:txBody>
          </p:sp>
        </p:grpSp>
        <p:grpSp>
          <p:nvGrpSpPr>
            <p:cNvPr id="28767" name="Group 1541"/>
            <p:cNvGrpSpPr>
              <a:grpSpLocks/>
            </p:cNvGrpSpPr>
            <p:nvPr/>
          </p:nvGrpSpPr>
          <p:grpSpPr bwMode="auto">
            <a:xfrm>
              <a:off x="2174" y="3086"/>
              <a:ext cx="8" cy="8"/>
              <a:chOff x="2174" y="3086"/>
              <a:chExt cx="8" cy="8"/>
            </a:xfrm>
          </p:grpSpPr>
          <p:sp>
            <p:nvSpPr>
              <p:cNvPr id="28816" name="Freeform 1542"/>
              <p:cNvSpPr>
                <a:spLocks/>
              </p:cNvSpPr>
              <p:nvPr/>
            </p:nvSpPr>
            <p:spPr bwMode="auto">
              <a:xfrm>
                <a:off x="2174" y="3086"/>
                <a:ext cx="8" cy="8"/>
              </a:xfrm>
              <a:custGeom>
                <a:avLst/>
                <a:gdLst>
                  <a:gd name="T0" fmla="*/ 2 w 8"/>
                  <a:gd name="T1" fmla="*/ 0 h 8"/>
                  <a:gd name="T2" fmla="*/ 0 w 8"/>
                  <a:gd name="T3" fmla="*/ 4 h 8"/>
                  <a:gd name="T4" fmla="*/ 2 w 8"/>
                  <a:gd name="T5" fmla="*/ 8 h 8"/>
                  <a:gd name="T6" fmla="*/ 6 w 8"/>
                  <a:gd name="T7" fmla="*/ 8 h 8"/>
                  <a:gd name="T8" fmla="*/ 8 w 8"/>
                  <a:gd name="T9" fmla="*/ 4 h 8"/>
                  <a:gd name="T10" fmla="*/ 6 w 8"/>
                  <a:gd name="T11" fmla="*/ 0 h 8"/>
                  <a:gd name="T12" fmla="*/ 2 w 8"/>
                  <a:gd name="T13" fmla="*/ 0 h 8"/>
                  <a:gd name="T14" fmla="*/ 0 60000 65536"/>
                  <a:gd name="T15" fmla="*/ 0 60000 65536"/>
                  <a:gd name="T16" fmla="*/ 0 60000 65536"/>
                  <a:gd name="T17" fmla="*/ 0 60000 65536"/>
                  <a:gd name="T18" fmla="*/ 0 60000 65536"/>
                  <a:gd name="T19" fmla="*/ 0 60000 65536"/>
                  <a:gd name="T20" fmla="*/ 0 60000 65536"/>
                  <a:gd name="T21" fmla="*/ 0 w 8"/>
                  <a:gd name="T22" fmla="*/ 0 h 8"/>
                  <a:gd name="T23" fmla="*/ 8 w 8"/>
                  <a:gd name="T24" fmla="*/ 8 h 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8">
                    <a:moveTo>
                      <a:pt x="2" y="0"/>
                    </a:moveTo>
                    <a:lnTo>
                      <a:pt x="0" y="4"/>
                    </a:lnTo>
                    <a:lnTo>
                      <a:pt x="2" y="8"/>
                    </a:lnTo>
                    <a:lnTo>
                      <a:pt x="6" y="8"/>
                    </a:lnTo>
                    <a:lnTo>
                      <a:pt x="8" y="4"/>
                    </a:lnTo>
                    <a:lnTo>
                      <a:pt x="6" y="0"/>
                    </a:lnTo>
                    <a:lnTo>
                      <a:pt x="2" y="0"/>
                    </a:lnTo>
                    <a:close/>
                  </a:path>
                </a:pathLst>
              </a:custGeom>
              <a:solidFill>
                <a:srgbClr val="808080"/>
              </a:solidFill>
              <a:ln w="9525">
                <a:noFill/>
                <a:round/>
                <a:headEnd/>
                <a:tailEnd/>
              </a:ln>
            </p:spPr>
            <p:txBody>
              <a:bodyPr/>
              <a:lstStyle/>
              <a:p>
                <a:endParaRPr lang="fr-FR"/>
              </a:p>
            </p:txBody>
          </p:sp>
          <p:sp>
            <p:nvSpPr>
              <p:cNvPr id="28817" name="Freeform 1543"/>
              <p:cNvSpPr>
                <a:spLocks/>
              </p:cNvSpPr>
              <p:nvPr/>
            </p:nvSpPr>
            <p:spPr bwMode="auto">
              <a:xfrm>
                <a:off x="2174" y="3086"/>
                <a:ext cx="8" cy="8"/>
              </a:xfrm>
              <a:custGeom>
                <a:avLst/>
                <a:gdLst>
                  <a:gd name="T0" fmla="*/ 2 w 8"/>
                  <a:gd name="T1" fmla="*/ 0 h 8"/>
                  <a:gd name="T2" fmla="*/ 0 w 8"/>
                  <a:gd name="T3" fmla="*/ 4 h 8"/>
                  <a:gd name="T4" fmla="*/ 2 w 8"/>
                  <a:gd name="T5" fmla="*/ 8 h 8"/>
                  <a:gd name="T6" fmla="*/ 6 w 8"/>
                  <a:gd name="T7" fmla="*/ 8 h 8"/>
                  <a:gd name="T8" fmla="*/ 8 w 8"/>
                  <a:gd name="T9" fmla="*/ 4 h 8"/>
                  <a:gd name="T10" fmla="*/ 6 w 8"/>
                  <a:gd name="T11" fmla="*/ 0 h 8"/>
                  <a:gd name="T12" fmla="*/ 2 w 8"/>
                  <a:gd name="T13" fmla="*/ 0 h 8"/>
                  <a:gd name="T14" fmla="*/ 0 60000 65536"/>
                  <a:gd name="T15" fmla="*/ 0 60000 65536"/>
                  <a:gd name="T16" fmla="*/ 0 60000 65536"/>
                  <a:gd name="T17" fmla="*/ 0 60000 65536"/>
                  <a:gd name="T18" fmla="*/ 0 60000 65536"/>
                  <a:gd name="T19" fmla="*/ 0 60000 65536"/>
                  <a:gd name="T20" fmla="*/ 0 60000 65536"/>
                  <a:gd name="T21" fmla="*/ 0 w 8"/>
                  <a:gd name="T22" fmla="*/ 0 h 8"/>
                  <a:gd name="T23" fmla="*/ 8 w 8"/>
                  <a:gd name="T24" fmla="*/ 8 h 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8">
                    <a:moveTo>
                      <a:pt x="2" y="0"/>
                    </a:moveTo>
                    <a:lnTo>
                      <a:pt x="0" y="4"/>
                    </a:lnTo>
                    <a:lnTo>
                      <a:pt x="2" y="8"/>
                    </a:lnTo>
                    <a:lnTo>
                      <a:pt x="6" y="8"/>
                    </a:lnTo>
                    <a:lnTo>
                      <a:pt x="8" y="4"/>
                    </a:lnTo>
                    <a:lnTo>
                      <a:pt x="6" y="0"/>
                    </a:lnTo>
                    <a:lnTo>
                      <a:pt x="2" y="0"/>
                    </a:lnTo>
                    <a:close/>
                  </a:path>
                </a:pathLst>
              </a:custGeom>
              <a:noFill/>
              <a:ln w="4763" cap="rnd">
                <a:solidFill>
                  <a:srgbClr val="000000"/>
                </a:solidFill>
                <a:round/>
                <a:headEnd/>
                <a:tailEnd/>
              </a:ln>
            </p:spPr>
            <p:txBody>
              <a:bodyPr/>
              <a:lstStyle/>
              <a:p>
                <a:endParaRPr lang="fr-FR"/>
              </a:p>
            </p:txBody>
          </p:sp>
        </p:grpSp>
        <p:grpSp>
          <p:nvGrpSpPr>
            <p:cNvPr id="28768" name="Group 1544"/>
            <p:cNvGrpSpPr>
              <a:grpSpLocks/>
            </p:cNvGrpSpPr>
            <p:nvPr/>
          </p:nvGrpSpPr>
          <p:grpSpPr bwMode="auto">
            <a:xfrm>
              <a:off x="2174" y="3207"/>
              <a:ext cx="8" cy="8"/>
              <a:chOff x="2174" y="3207"/>
              <a:chExt cx="8" cy="8"/>
            </a:xfrm>
          </p:grpSpPr>
          <p:sp>
            <p:nvSpPr>
              <p:cNvPr id="28814" name="Freeform 1545"/>
              <p:cNvSpPr>
                <a:spLocks/>
              </p:cNvSpPr>
              <p:nvPr/>
            </p:nvSpPr>
            <p:spPr bwMode="auto">
              <a:xfrm>
                <a:off x="2174" y="3207"/>
                <a:ext cx="8" cy="8"/>
              </a:xfrm>
              <a:custGeom>
                <a:avLst/>
                <a:gdLst>
                  <a:gd name="T0" fmla="*/ 2 w 8"/>
                  <a:gd name="T1" fmla="*/ 0 h 8"/>
                  <a:gd name="T2" fmla="*/ 0 w 8"/>
                  <a:gd name="T3" fmla="*/ 4 h 8"/>
                  <a:gd name="T4" fmla="*/ 2 w 8"/>
                  <a:gd name="T5" fmla="*/ 8 h 8"/>
                  <a:gd name="T6" fmla="*/ 6 w 8"/>
                  <a:gd name="T7" fmla="*/ 8 h 8"/>
                  <a:gd name="T8" fmla="*/ 8 w 8"/>
                  <a:gd name="T9" fmla="*/ 4 h 8"/>
                  <a:gd name="T10" fmla="*/ 6 w 8"/>
                  <a:gd name="T11" fmla="*/ 0 h 8"/>
                  <a:gd name="T12" fmla="*/ 2 w 8"/>
                  <a:gd name="T13" fmla="*/ 0 h 8"/>
                  <a:gd name="T14" fmla="*/ 0 60000 65536"/>
                  <a:gd name="T15" fmla="*/ 0 60000 65536"/>
                  <a:gd name="T16" fmla="*/ 0 60000 65536"/>
                  <a:gd name="T17" fmla="*/ 0 60000 65536"/>
                  <a:gd name="T18" fmla="*/ 0 60000 65536"/>
                  <a:gd name="T19" fmla="*/ 0 60000 65536"/>
                  <a:gd name="T20" fmla="*/ 0 60000 65536"/>
                  <a:gd name="T21" fmla="*/ 0 w 8"/>
                  <a:gd name="T22" fmla="*/ 0 h 8"/>
                  <a:gd name="T23" fmla="*/ 8 w 8"/>
                  <a:gd name="T24" fmla="*/ 8 h 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8">
                    <a:moveTo>
                      <a:pt x="2" y="0"/>
                    </a:moveTo>
                    <a:lnTo>
                      <a:pt x="0" y="4"/>
                    </a:lnTo>
                    <a:lnTo>
                      <a:pt x="2" y="8"/>
                    </a:lnTo>
                    <a:lnTo>
                      <a:pt x="6" y="8"/>
                    </a:lnTo>
                    <a:lnTo>
                      <a:pt x="8" y="4"/>
                    </a:lnTo>
                    <a:lnTo>
                      <a:pt x="6" y="0"/>
                    </a:lnTo>
                    <a:lnTo>
                      <a:pt x="2" y="0"/>
                    </a:lnTo>
                    <a:close/>
                  </a:path>
                </a:pathLst>
              </a:custGeom>
              <a:solidFill>
                <a:srgbClr val="808080"/>
              </a:solidFill>
              <a:ln w="9525">
                <a:noFill/>
                <a:round/>
                <a:headEnd/>
                <a:tailEnd/>
              </a:ln>
            </p:spPr>
            <p:txBody>
              <a:bodyPr/>
              <a:lstStyle/>
              <a:p>
                <a:endParaRPr lang="fr-FR"/>
              </a:p>
            </p:txBody>
          </p:sp>
          <p:sp>
            <p:nvSpPr>
              <p:cNvPr id="28815" name="Freeform 1546"/>
              <p:cNvSpPr>
                <a:spLocks/>
              </p:cNvSpPr>
              <p:nvPr/>
            </p:nvSpPr>
            <p:spPr bwMode="auto">
              <a:xfrm>
                <a:off x="2174" y="3207"/>
                <a:ext cx="8" cy="8"/>
              </a:xfrm>
              <a:custGeom>
                <a:avLst/>
                <a:gdLst>
                  <a:gd name="T0" fmla="*/ 2 w 8"/>
                  <a:gd name="T1" fmla="*/ 0 h 8"/>
                  <a:gd name="T2" fmla="*/ 0 w 8"/>
                  <a:gd name="T3" fmla="*/ 4 h 8"/>
                  <a:gd name="T4" fmla="*/ 2 w 8"/>
                  <a:gd name="T5" fmla="*/ 8 h 8"/>
                  <a:gd name="T6" fmla="*/ 6 w 8"/>
                  <a:gd name="T7" fmla="*/ 8 h 8"/>
                  <a:gd name="T8" fmla="*/ 8 w 8"/>
                  <a:gd name="T9" fmla="*/ 4 h 8"/>
                  <a:gd name="T10" fmla="*/ 6 w 8"/>
                  <a:gd name="T11" fmla="*/ 0 h 8"/>
                  <a:gd name="T12" fmla="*/ 2 w 8"/>
                  <a:gd name="T13" fmla="*/ 0 h 8"/>
                  <a:gd name="T14" fmla="*/ 0 60000 65536"/>
                  <a:gd name="T15" fmla="*/ 0 60000 65536"/>
                  <a:gd name="T16" fmla="*/ 0 60000 65536"/>
                  <a:gd name="T17" fmla="*/ 0 60000 65536"/>
                  <a:gd name="T18" fmla="*/ 0 60000 65536"/>
                  <a:gd name="T19" fmla="*/ 0 60000 65536"/>
                  <a:gd name="T20" fmla="*/ 0 60000 65536"/>
                  <a:gd name="T21" fmla="*/ 0 w 8"/>
                  <a:gd name="T22" fmla="*/ 0 h 8"/>
                  <a:gd name="T23" fmla="*/ 8 w 8"/>
                  <a:gd name="T24" fmla="*/ 8 h 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8">
                    <a:moveTo>
                      <a:pt x="2" y="0"/>
                    </a:moveTo>
                    <a:lnTo>
                      <a:pt x="0" y="4"/>
                    </a:lnTo>
                    <a:lnTo>
                      <a:pt x="2" y="8"/>
                    </a:lnTo>
                    <a:lnTo>
                      <a:pt x="6" y="8"/>
                    </a:lnTo>
                    <a:lnTo>
                      <a:pt x="8" y="4"/>
                    </a:lnTo>
                    <a:lnTo>
                      <a:pt x="6" y="0"/>
                    </a:lnTo>
                    <a:lnTo>
                      <a:pt x="2" y="0"/>
                    </a:lnTo>
                    <a:close/>
                  </a:path>
                </a:pathLst>
              </a:custGeom>
              <a:noFill/>
              <a:ln w="4763" cap="rnd">
                <a:solidFill>
                  <a:srgbClr val="000000"/>
                </a:solidFill>
                <a:round/>
                <a:headEnd/>
                <a:tailEnd/>
              </a:ln>
            </p:spPr>
            <p:txBody>
              <a:bodyPr/>
              <a:lstStyle/>
              <a:p>
                <a:endParaRPr lang="fr-FR"/>
              </a:p>
            </p:txBody>
          </p:sp>
        </p:grpSp>
        <p:grpSp>
          <p:nvGrpSpPr>
            <p:cNvPr id="28769" name="Group 1547"/>
            <p:cNvGrpSpPr>
              <a:grpSpLocks/>
            </p:cNvGrpSpPr>
            <p:nvPr/>
          </p:nvGrpSpPr>
          <p:grpSpPr bwMode="auto">
            <a:xfrm>
              <a:off x="2189" y="3043"/>
              <a:ext cx="37" cy="219"/>
              <a:chOff x="2189" y="3043"/>
              <a:chExt cx="37" cy="219"/>
            </a:xfrm>
          </p:grpSpPr>
          <p:sp>
            <p:nvSpPr>
              <p:cNvPr id="28812" name="Rectangle 1548"/>
              <p:cNvSpPr>
                <a:spLocks noChangeArrowheads="1"/>
              </p:cNvSpPr>
              <p:nvPr/>
            </p:nvSpPr>
            <p:spPr bwMode="auto">
              <a:xfrm>
                <a:off x="2189" y="3043"/>
                <a:ext cx="37" cy="219"/>
              </a:xfrm>
              <a:prstGeom prst="rect">
                <a:avLst/>
              </a:prstGeom>
              <a:solidFill>
                <a:srgbClr val="000000"/>
              </a:solidFill>
              <a:ln w="9525">
                <a:noFill/>
                <a:miter lim="800000"/>
                <a:headEnd/>
                <a:tailEnd/>
              </a:ln>
            </p:spPr>
            <p:txBody>
              <a:bodyPr/>
              <a:lstStyle/>
              <a:p>
                <a:pPr algn="ctr" latinLnBrk="1"/>
                <a:endParaRPr kumimoji="1" lang="fr-FR" sz="900">
                  <a:latin typeface="Arial Rounded MT Bold"/>
                  <a:ea typeface="굴림"/>
                  <a:cs typeface="굴림"/>
                </a:endParaRPr>
              </a:p>
            </p:txBody>
          </p:sp>
          <p:sp>
            <p:nvSpPr>
              <p:cNvPr id="28813" name="Rectangle 1549"/>
              <p:cNvSpPr>
                <a:spLocks noChangeArrowheads="1"/>
              </p:cNvSpPr>
              <p:nvPr/>
            </p:nvSpPr>
            <p:spPr bwMode="auto">
              <a:xfrm>
                <a:off x="2189" y="3043"/>
                <a:ext cx="37" cy="219"/>
              </a:xfrm>
              <a:prstGeom prst="rect">
                <a:avLst/>
              </a:prstGeom>
              <a:noFill/>
              <a:ln w="4763" cap="rnd">
                <a:solidFill>
                  <a:srgbClr val="000000"/>
                </a:solidFill>
                <a:miter lim="800000"/>
                <a:headEnd/>
                <a:tailEnd/>
              </a:ln>
            </p:spPr>
            <p:txBody>
              <a:bodyPr/>
              <a:lstStyle/>
              <a:p>
                <a:pPr algn="ctr" latinLnBrk="1"/>
                <a:endParaRPr kumimoji="1" lang="fr-FR" sz="900">
                  <a:latin typeface="Arial Rounded MT Bold"/>
                  <a:ea typeface="굴림"/>
                  <a:cs typeface="굴림"/>
                </a:endParaRPr>
              </a:p>
            </p:txBody>
          </p:sp>
        </p:grpSp>
        <p:sp>
          <p:nvSpPr>
            <p:cNvPr id="28770" name="Line 1550"/>
            <p:cNvSpPr>
              <a:spLocks noChangeShapeType="1"/>
            </p:cNvSpPr>
            <p:nvPr/>
          </p:nvSpPr>
          <p:spPr bwMode="auto">
            <a:xfrm flipH="1">
              <a:off x="2196" y="3026"/>
              <a:ext cx="23" cy="1"/>
            </a:xfrm>
            <a:prstGeom prst="line">
              <a:avLst/>
            </a:prstGeom>
            <a:noFill/>
            <a:ln w="4763" cap="rnd">
              <a:solidFill>
                <a:srgbClr val="000000"/>
              </a:solidFill>
              <a:round/>
              <a:headEnd/>
              <a:tailEnd/>
            </a:ln>
          </p:spPr>
          <p:txBody>
            <a:bodyPr/>
            <a:lstStyle/>
            <a:p>
              <a:endParaRPr lang="fr-FR"/>
            </a:p>
          </p:txBody>
        </p:sp>
        <p:sp>
          <p:nvSpPr>
            <p:cNvPr id="28771" name="Line 1551"/>
            <p:cNvSpPr>
              <a:spLocks noChangeShapeType="1"/>
            </p:cNvSpPr>
            <p:nvPr/>
          </p:nvSpPr>
          <p:spPr bwMode="auto">
            <a:xfrm>
              <a:off x="2219" y="3026"/>
              <a:ext cx="8" cy="17"/>
            </a:xfrm>
            <a:prstGeom prst="line">
              <a:avLst/>
            </a:prstGeom>
            <a:noFill/>
            <a:ln w="4763" cap="rnd">
              <a:solidFill>
                <a:srgbClr val="000000"/>
              </a:solidFill>
              <a:round/>
              <a:headEnd/>
              <a:tailEnd/>
            </a:ln>
          </p:spPr>
          <p:txBody>
            <a:bodyPr/>
            <a:lstStyle/>
            <a:p>
              <a:endParaRPr lang="fr-FR"/>
            </a:p>
          </p:txBody>
        </p:sp>
        <p:sp>
          <p:nvSpPr>
            <p:cNvPr id="28772" name="Line 1552"/>
            <p:cNvSpPr>
              <a:spLocks noChangeShapeType="1"/>
            </p:cNvSpPr>
            <p:nvPr/>
          </p:nvSpPr>
          <p:spPr bwMode="auto">
            <a:xfrm flipV="1">
              <a:off x="2188" y="3025"/>
              <a:ext cx="8" cy="17"/>
            </a:xfrm>
            <a:prstGeom prst="line">
              <a:avLst/>
            </a:prstGeom>
            <a:noFill/>
            <a:ln w="4763" cap="rnd">
              <a:solidFill>
                <a:srgbClr val="000000"/>
              </a:solidFill>
              <a:round/>
              <a:headEnd/>
              <a:tailEnd/>
            </a:ln>
          </p:spPr>
          <p:txBody>
            <a:bodyPr/>
            <a:lstStyle/>
            <a:p>
              <a:endParaRPr lang="fr-FR"/>
            </a:p>
          </p:txBody>
        </p:sp>
        <p:grpSp>
          <p:nvGrpSpPr>
            <p:cNvPr id="28773" name="Group 1553"/>
            <p:cNvGrpSpPr>
              <a:grpSpLocks/>
            </p:cNvGrpSpPr>
            <p:nvPr/>
          </p:nvGrpSpPr>
          <p:grpSpPr bwMode="auto">
            <a:xfrm>
              <a:off x="2201" y="3027"/>
              <a:ext cx="13" cy="13"/>
              <a:chOff x="2201" y="3027"/>
              <a:chExt cx="13" cy="13"/>
            </a:xfrm>
          </p:grpSpPr>
          <p:sp>
            <p:nvSpPr>
              <p:cNvPr id="28810" name="Oval 1554"/>
              <p:cNvSpPr>
                <a:spLocks noChangeArrowheads="1"/>
              </p:cNvSpPr>
              <p:nvPr/>
            </p:nvSpPr>
            <p:spPr bwMode="auto">
              <a:xfrm>
                <a:off x="2201" y="3027"/>
                <a:ext cx="13" cy="13"/>
              </a:xfrm>
              <a:prstGeom prst="ellipse">
                <a:avLst/>
              </a:prstGeom>
              <a:solidFill>
                <a:srgbClr val="00CCFF"/>
              </a:solidFill>
              <a:ln w="0">
                <a:solidFill>
                  <a:srgbClr val="000000"/>
                </a:solidFill>
                <a:round/>
                <a:headEnd/>
                <a:tailEnd/>
              </a:ln>
            </p:spPr>
            <p:txBody>
              <a:bodyPr/>
              <a:lstStyle/>
              <a:p>
                <a:pPr algn="ctr" latinLnBrk="1"/>
                <a:endParaRPr kumimoji="1" lang="fr-FR" sz="900">
                  <a:latin typeface="Arial Rounded MT Bold"/>
                  <a:ea typeface="굴림"/>
                  <a:cs typeface="굴림"/>
                </a:endParaRPr>
              </a:p>
            </p:txBody>
          </p:sp>
          <p:sp>
            <p:nvSpPr>
              <p:cNvPr id="28811" name="Oval 1555"/>
              <p:cNvSpPr>
                <a:spLocks noChangeArrowheads="1"/>
              </p:cNvSpPr>
              <p:nvPr/>
            </p:nvSpPr>
            <p:spPr bwMode="auto">
              <a:xfrm>
                <a:off x="2201" y="3027"/>
                <a:ext cx="13" cy="13"/>
              </a:xfrm>
              <a:prstGeom prst="ellipse">
                <a:avLst/>
              </a:prstGeom>
              <a:noFill/>
              <a:ln w="4763" cap="rnd">
                <a:solidFill>
                  <a:srgbClr val="000000"/>
                </a:solidFill>
                <a:round/>
                <a:headEnd/>
                <a:tailEnd/>
              </a:ln>
            </p:spPr>
            <p:txBody>
              <a:bodyPr/>
              <a:lstStyle/>
              <a:p>
                <a:pPr algn="ctr" latinLnBrk="1"/>
                <a:endParaRPr kumimoji="1" lang="fr-FR" sz="900">
                  <a:latin typeface="Arial Rounded MT Bold"/>
                  <a:ea typeface="굴림"/>
                  <a:cs typeface="굴림"/>
                </a:endParaRPr>
              </a:p>
            </p:txBody>
          </p:sp>
        </p:grpSp>
        <p:grpSp>
          <p:nvGrpSpPr>
            <p:cNvPr id="28774" name="Group 1556"/>
            <p:cNvGrpSpPr>
              <a:grpSpLocks/>
            </p:cNvGrpSpPr>
            <p:nvPr/>
          </p:nvGrpSpPr>
          <p:grpSpPr bwMode="auto">
            <a:xfrm>
              <a:off x="2249" y="3043"/>
              <a:ext cx="127" cy="224"/>
              <a:chOff x="2249" y="3043"/>
              <a:chExt cx="127" cy="224"/>
            </a:xfrm>
          </p:grpSpPr>
          <p:sp>
            <p:nvSpPr>
              <p:cNvPr id="28808" name="Freeform 1557"/>
              <p:cNvSpPr>
                <a:spLocks/>
              </p:cNvSpPr>
              <p:nvPr/>
            </p:nvSpPr>
            <p:spPr bwMode="auto">
              <a:xfrm>
                <a:off x="2249" y="3043"/>
                <a:ext cx="127" cy="224"/>
              </a:xfrm>
              <a:custGeom>
                <a:avLst/>
                <a:gdLst>
                  <a:gd name="T0" fmla="*/ 0 w 760"/>
                  <a:gd name="T1" fmla="*/ 0 h 1247"/>
                  <a:gd name="T2" fmla="*/ 0 w 760"/>
                  <a:gd name="T3" fmla="*/ 0 h 1247"/>
                  <a:gd name="T4" fmla="*/ 0 w 760"/>
                  <a:gd name="T5" fmla="*/ 0 h 1247"/>
                  <a:gd name="T6" fmla="*/ 0 w 760"/>
                  <a:gd name="T7" fmla="*/ 0 h 1247"/>
                  <a:gd name="T8" fmla="*/ 0 w 760"/>
                  <a:gd name="T9" fmla="*/ 0 h 1247"/>
                  <a:gd name="T10" fmla="*/ 0 w 760"/>
                  <a:gd name="T11" fmla="*/ 0 h 1247"/>
                  <a:gd name="T12" fmla="*/ 0 w 760"/>
                  <a:gd name="T13" fmla="*/ 0 h 1247"/>
                  <a:gd name="T14" fmla="*/ 0 w 760"/>
                  <a:gd name="T15" fmla="*/ 0 h 1247"/>
                  <a:gd name="T16" fmla="*/ 0 w 760"/>
                  <a:gd name="T17" fmla="*/ 0 h 124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60"/>
                  <a:gd name="T28" fmla="*/ 0 h 1247"/>
                  <a:gd name="T29" fmla="*/ 760 w 760"/>
                  <a:gd name="T30" fmla="*/ 1247 h 124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60" h="1247">
                    <a:moveTo>
                      <a:pt x="126" y="0"/>
                    </a:moveTo>
                    <a:cubicBezTo>
                      <a:pt x="57" y="0"/>
                      <a:pt x="0" y="57"/>
                      <a:pt x="0" y="127"/>
                    </a:cubicBezTo>
                    <a:lnTo>
                      <a:pt x="0" y="1120"/>
                    </a:lnTo>
                    <a:cubicBezTo>
                      <a:pt x="0" y="1190"/>
                      <a:pt x="57" y="1247"/>
                      <a:pt x="126" y="1247"/>
                    </a:cubicBezTo>
                    <a:lnTo>
                      <a:pt x="633" y="1247"/>
                    </a:lnTo>
                    <a:cubicBezTo>
                      <a:pt x="703" y="1247"/>
                      <a:pt x="760" y="1190"/>
                      <a:pt x="760" y="1120"/>
                    </a:cubicBezTo>
                    <a:lnTo>
                      <a:pt x="760" y="127"/>
                    </a:lnTo>
                    <a:cubicBezTo>
                      <a:pt x="760" y="57"/>
                      <a:pt x="703" y="0"/>
                      <a:pt x="633" y="0"/>
                    </a:cubicBezTo>
                    <a:lnTo>
                      <a:pt x="126" y="0"/>
                    </a:lnTo>
                    <a:close/>
                  </a:path>
                </a:pathLst>
              </a:custGeom>
              <a:solidFill>
                <a:srgbClr val="FFFFFF"/>
              </a:solidFill>
              <a:ln w="0">
                <a:solidFill>
                  <a:srgbClr val="00FF00"/>
                </a:solidFill>
                <a:round/>
                <a:headEnd/>
                <a:tailEnd/>
              </a:ln>
            </p:spPr>
            <p:txBody>
              <a:bodyPr/>
              <a:lstStyle/>
              <a:p>
                <a:endParaRPr lang="fr-FR"/>
              </a:p>
            </p:txBody>
          </p:sp>
          <p:sp>
            <p:nvSpPr>
              <p:cNvPr id="28809" name="Freeform 1558"/>
              <p:cNvSpPr>
                <a:spLocks/>
              </p:cNvSpPr>
              <p:nvPr/>
            </p:nvSpPr>
            <p:spPr bwMode="auto">
              <a:xfrm>
                <a:off x="2249" y="3043"/>
                <a:ext cx="127" cy="224"/>
              </a:xfrm>
              <a:custGeom>
                <a:avLst/>
                <a:gdLst>
                  <a:gd name="T0" fmla="*/ 0 w 760"/>
                  <a:gd name="T1" fmla="*/ 0 h 1247"/>
                  <a:gd name="T2" fmla="*/ 0 w 760"/>
                  <a:gd name="T3" fmla="*/ 0 h 1247"/>
                  <a:gd name="T4" fmla="*/ 0 w 760"/>
                  <a:gd name="T5" fmla="*/ 0 h 1247"/>
                  <a:gd name="T6" fmla="*/ 0 w 760"/>
                  <a:gd name="T7" fmla="*/ 0 h 1247"/>
                  <a:gd name="T8" fmla="*/ 0 w 760"/>
                  <a:gd name="T9" fmla="*/ 0 h 1247"/>
                  <a:gd name="T10" fmla="*/ 0 w 760"/>
                  <a:gd name="T11" fmla="*/ 0 h 1247"/>
                  <a:gd name="T12" fmla="*/ 0 w 760"/>
                  <a:gd name="T13" fmla="*/ 0 h 1247"/>
                  <a:gd name="T14" fmla="*/ 0 w 760"/>
                  <a:gd name="T15" fmla="*/ 0 h 1247"/>
                  <a:gd name="T16" fmla="*/ 0 w 760"/>
                  <a:gd name="T17" fmla="*/ 0 h 124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60"/>
                  <a:gd name="T28" fmla="*/ 0 h 1247"/>
                  <a:gd name="T29" fmla="*/ 760 w 760"/>
                  <a:gd name="T30" fmla="*/ 1247 h 124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60" h="1247">
                    <a:moveTo>
                      <a:pt x="126" y="0"/>
                    </a:moveTo>
                    <a:cubicBezTo>
                      <a:pt x="57" y="0"/>
                      <a:pt x="0" y="57"/>
                      <a:pt x="0" y="127"/>
                    </a:cubicBezTo>
                    <a:lnTo>
                      <a:pt x="0" y="1120"/>
                    </a:lnTo>
                    <a:cubicBezTo>
                      <a:pt x="0" y="1190"/>
                      <a:pt x="57" y="1247"/>
                      <a:pt x="126" y="1247"/>
                    </a:cubicBezTo>
                    <a:lnTo>
                      <a:pt x="633" y="1247"/>
                    </a:lnTo>
                    <a:cubicBezTo>
                      <a:pt x="703" y="1247"/>
                      <a:pt x="760" y="1190"/>
                      <a:pt x="760" y="1120"/>
                    </a:cubicBezTo>
                    <a:lnTo>
                      <a:pt x="760" y="127"/>
                    </a:lnTo>
                    <a:cubicBezTo>
                      <a:pt x="760" y="57"/>
                      <a:pt x="703" y="0"/>
                      <a:pt x="633" y="0"/>
                    </a:cubicBezTo>
                    <a:lnTo>
                      <a:pt x="126" y="0"/>
                    </a:lnTo>
                    <a:close/>
                  </a:path>
                </a:pathLst>
              </a:custGeom>
              <a:noFill/>
              <a:ln w="4763" cap="rnd">
                <a:solidFill>
                  <a:srgbClr val="000000"/>
                </a:solidFill>
                <a:round/>
                <a:headEnd/>
                <a:tailEnd/>
              </a:ln>
            </p:spPr>
            <p:txBody>
              <a:bodyPr/>
              <a:lstStyle/>
              <a:p>
                <a:endParaRPr lang="fr-FR"/>
              </a:p>
            </p:txBody>
          </p:sp>
        </p:grpSp>
        <p:grpSp>
          <p:nvGrpSpPr>
            <p:cNvPr id="28775" name="Group 1559"/>
            <p:cNvGrpSpPr>
              <a:grpSpLocks/>
            </p:cNvGrpSpPr>
            <p:nvPr/>
          </p:nvGrpSpPr>
          <p:grpSpPr bwMode="auto">
            <a:xfrm>
              <a:off x="2234" y="3008"/>
              <a:ext cx="7" cy="285"/>
              <a:chOff x="2234" y="3008"/>
              <a:chExt cx="7" cy="285"/>
            </a:xfrm>
          </p:grpSpPr>
          <p:sp>
            <p:nvSpPr>
              <p:cNvPr id="28806" name="Rectangle 1560"/>
              <p:cNvSpPr>
                <a:spLocks noChangeArrowheads="1"/>
              </p:cNvSpPr>
              <p:nvPr/>
            </p:nvSpPr>
            <p:spPr bwMode="auto">
              <a:xfrm>
                <a:off x="2234" y="3008"/>
                <a:ext cx="7" cy="285"/>
              </a:xfrm>
              <a:prstGeom prst="rect">
                <a:avLst/>
              </a:prstGeom>
              <a:solidFill>
                <a:srgbClr val="C0C0C0"/>
              </a:solidFill>
              <a:ln w="9525">
                <a:noFill/>
                <a:miter lim="800000"/>
                <a:headEnd/>
                <a:tailEnd/>
              </a:ln>
            </p:spPr>
            <p:txBody>
              <a:bodyPr/>
              <a:lstStyle/>
              <a:p>
                <a:pPr algn="ctr" latinLnBrk="1"/>
                <a:endParaRPr kumimoji="1" lang="fr-FR" sz="900">
                  <a:latin typeface="Arial Rounded MT Bold"/>
                  <a:ea typeface="굴림"/>
                  <a:cs typeface="굴림"/>
                </a:endParaRPr>
              </a:p>
            </p:txBody>
          </p:sp>
          <p:sp>
            <p:nvSpPr>
              <p:cNvPr id="28807" name="Rectangle 1561"/>
              <p:cNvSpPr>
                <a:spLocks noChangeArrowheads="1"/>
              </p:cNvSpPr>
              <p:nvPr/>
            </p:nvSpPr>
            <p:spPr bwMode="auto">
              <a:xfrm>
                <a:off x="2234" y="3008"/>
                <a:ext cx="7" cy="285"/>
              </a:xfrm>
              <a:prstGeom prst="rect">
                <a:avLst/>
              </a:prstGeom>
              <a:noFill/>
              <a:ln w="4763" cap="rnd">
                <a:solidFill>
                  <a:srgbClr val="000000"/>
                </a:solidFill>
                <a:miter lim="800000"/>
                <a:headEnd/>
                <a:tailEnd/>
              </a:ln>
            </p:spPr>
            <p:txBody>
              <a:bodyPr/>
              <a:lstStyle/>
              <a:p>
                <a:pPr algn="ctr" latinLnBrk="1"/>
                <a:endParaRPr kumimoji="1" lang="fr-FR" sz="900">
                  <a:latin typeface="Arial Rounded MT Bold"/>
                  <a:ea typeface="굴림"/>
                  <a:cs typeface="굴림"/>
                </a:endParaRPr>
              </a:p>
            </p:txBody>
          </p:sp>
        </p:grpSp>
        <p:grpSp>
          <p:nvGrpSpPr>
            <p:cNvPr id="28776" name="Group 1562"/>
            <p:cNvGrpSpPr>
              <a:grpSpLocks/>
            </p:cNvGrpSpPr>
            <p:nvPr/>
          </p:nvGrpSpPr>
          <p:grpSpPr bwMode="auto">
            <a:xfrm>
              <a:off x="2226" y="3293"/>
              <a:ext cx="23" cy="34"/>
              <a:chOff x="2226" y="3293"/>
              <a:chExt cx="23" cy="34"/>
            </a:xfrm>
          </p:grpSpPr>
          <p:sp>
            <p:nvSpPr>
              <p:cNvPr id="28804" name="Rectangle 1563"/>
              <p:cNvSpPr>
                <a:spLocks noChangeArrowheads="1"/>
              </p:cNvSpPr>
              <p:nvPr/>
            </p:nvSpPr>
            <p:spPr bwMode="auto">
              <a:xfrm>
                <a:off x="2226" y="3293"/>
                <a:ext cx="23" cy="34"/>
              </a:xfrm>
              <a:prstGeom prst="rect">
                <a:avLst/>
              </a:prstGeom>
              <a:solidFill>
                <a:srgbClr val="C0C0C0"/>
              </a:solidFill>
              <a:ln w="9525">
                <a:noFill/>
                <a:miter lim="800000"/>
                <a:headEnd/>
                <a:tailEnd/>
              </a:ln>
            </p:spPr>
            <p:txBody>
              <a:bodyPr/>
              <a:lstStyle/>
              <a:p>
                <a:pPr algn="ctr" latinLnBrk="1"/>
                <a:endParaRPr kumimoji="1" lang="fr-FR" sz="900">
                  <a:latin typeface="Arial Rounded MT Bold"/>
                  <a:ea typeface="굴림"/>
                  <a:cs typeface="굴림"/>
                </a:endParaRPr>
              </a:p>
            </p:txBody>
          </p:sp>
          <p:sp>
            <p:nvSpPr>
              <p:cNvPr id="28805" name="Rectangle 1564"/>
              <p:cNvSpPr>
                <a:spLocks noChangeArrowheads="1"/>
              </p:cNvSpPr>
              <p:nvPr/>
            </p:nvSpPr>
            <p:spPr bwMode="auto">
              <a:xfrm>
                <a:off x="2226" y="3293"/>
                <a:ext cx="23" cy="34"/>
              </a:xfrm>
              <a:prstGeom prst="rect">
                <a:avLst/>
              </a:prstGeom>
              <a:noFill/>
              <a:ln w="4763" cap="rnd">
                <a:solidFill>
                  <a:srgbClr val="000000"/>
                </a:solidFill>
                <a:miter lim="800000"/>
                <a:headEnd/>
                <a:tailEnd/>
              </a:ln>
            </p:spPr>
            <p:txBody>
              <a:bodyPr/>
              <a:lstStyle/>
              <a:p>
                <a:pPr algn="ctr" latinLnBrk="1"/>
                <a:endParaRPr kumimoji="1" lang="fr-FR" sz="900">
                  <a:latin typeface="Arial Rounded MT Bold"/>
                  <a:ea typeface="굴림"/>
                  <a:cs typeface="굴림"/>
                </a:endParaRPr>
              </a:p>
            </p:txBody>
          </p:sp>
        </p:grpSp>
        <p:grpSp>
          <p:nvGrpSpPr>
            <p:cNvPr id="28777" name="Group 1565"/>
            <p:cNvGrpSpPr>
              <a:grpSpLocks/>
            </p:cNvGrpSpPr>
            <p:nvPr/>
          </p:nvGrpSpPr>
          <p:grpSpPr bwMode="auto">
            <a:xfrm>
              <a:off x="2226" y="2974"/>
              <a:ext cx="23" cy="34"/>
              <a:chOff x="2226" y="2974"/>
              <a:chExt cx="23" cy="34"/>
            </a:xfrm>
          </p:grpSpPr>
          <p:sp>
            <p:nvSpPr>
              <p:cNvPr id="28802" name="Rectangle 1566"/>
              <p:cNvSpPr>
                <a:spLocks noChangeArrowheads="1"/>
              </p:cNvSpPr>
              <p:nvPr/>
            </p:nvSpPr>
            <p:spPr bwMode="auto">
              <a:xfrm>
                <a:off x="2226" y="2974"/>
                <a:ext cx="23" cy="34"/>
              </a:xfrm>
              <a:prstGeom prst="rect">
                <a:avLst/>
              </a:prstGeom>
              <a:solidFill>
                <a:srgbClr val="C0C0C0"/>
              </a:solidFill>
              <a:ln w="9525">
                <a:noFill/>
                <a:miter lim="800000"/>
                <a:headEnd/>
                <a:tailEnd/>
              </a:ln>
            </p:spPr>
            <p:txBody>
              <a:bodyPr/>
              <a:lstStyle/>
              <a:p>
                <a:pPr algn="ctr" latinLnBrk="1"/>
                <a:endParaRPr kumimoji="1" lang="fr-FR" sz="900">
                  <a:latin typeface="Arial Rounded MT Bold"/>
                  <a:ea typeface="굴림"/>
                  <a:cs typeface="굴림"/>
                </a:endParaRPr>
              </a:p>
            </p:txBody>
          </p:sp>
          <p:sp>
            <p:nvSpPr>
              <p:cNvPr id="28803" name="Rectangle 1567"/>
              <p:cNvSpPr>
                <a:spLocks noChangeArrowheads="1"/>
              </p:cNvSpPr>
              <p:nvPr/>
            </p:nvSpPr>
            <p:spPr bwMode="auto">
              <a:xfrm>
                <a:off x="2226" y="2974"/>
                <a:ext cx="23" cy="34"/>
              </a:xfrm>
              <a:prstGeom prst="rect">
                <a:avLst/>
              </a:prstGeom>
              <a:noFill/>
              <a:ln w="4763" cap="rnd">
                <a:solidFill>
                  <a:srgbClr val="000000"/>
                </a:solidFill>
                <a:miter lim="800000"/>
                <a:headEnd/>
                <a:tailEnd/>
              </a:ln>
            </p:spPr>
            <p:txBody>
              <a:bodyPr/>
              <a:lstStyle/>
              <a:p>
                <a:pPr algn="ctr" latinLnBrk="1"/>
                <a:endParaRPr kumimoji="1" lang="fr-FR" sz="900">
                  <a:latin typeface="Arial Rounded MT Bold"/>
                  <a:ea typeface="굴림"/>
                  <a:cs typeface="굴림"/>
                </a:endParaRPr>
              </a:p>
            </p:txBody>
          </p:sp>
        </p:grpSp>
        <p:grpSp>
          <p:nvGrpSpPr>
            <p:cNvPr id="28778" name="Group 1568"/>
            <p:cNvGrpSpPr>
              <a:grpSpLocks/>
            </p:cNvGrpSpPr>
            <p:nvPr/>
          </p:nvGrpSpPr>
          <p:grpSpPr bwMode="auto">
            <a:xfrm>
              <a:off x="2234" y="2982"/>
              <a:ext cx="7" cy="9"/>
              <a:chOff x="2234" y="2982"/>
              <a:chExt cx="7" cy="9"/>
            </a:xfrm>
          </p:grpSpPr>
          <p:sp>
            <p:nvSpPr>
              <p:cNvPr id="28800" name="Oval 1569"/>
              <p:cNvSpPr>
                <a:spLocks noChangeArrowheads="1"/>
              </p:cNvSpPr>
              <p:nvPr/>
            </p:nvSpPr>
            <p:spPr bwMode="auto">
              <a:xfrm>
                <a:off x="2234" y="2982"/>
                <a:ext cx="7" cy="9"/>
              </a:xfrm>
              <a:prstGeom prst="ellipse">
                <a:avLst/>
              </a:prstGeom>
              <a:solidFill>
                <a:srgbClr val="FFFFFF"/>
              </a:solidFill>
              <a:ln w="0">
                <a:solidFill>
                  <a:srgbClr val="000000"/>
                </a:solidFill>
                <a:round/>
                <a:headEnd/>
                <a:tailEnd/>
              </a:ln>
            </p:spPr>
            <p:txBody>
              <a:bodyPr/>
              <a:lstStyle/>
              <a:p>
                <a:pPr algn="ctr" latinLnBrk="1"/>
                <a:endParaRPr kumimoji="1" lang="fr-FR" sz="900">
                  <a:latin typeface="Arial Rounded MT Bold"/>
                  <a:ea typeface="굴림"/>
                  <a:cs typeface="굴림"/>
                </a:endParaRPr>
              </a:p>
            </p:txBody>
          </p:sp>
          <p:sp>
            <p:nvSpPr>
              <p:cNvPr id="28801" name="Oval 1570"/>
              <p:cNvSpPr>
                <a:spLocks noChangeArrowheads="1"/>
              </p:cNvSpPr>
              <p:nvPr/>
            </p:nvSpPr>
            <p:spPr bwMode="auto">
              <a:xfrm>
                <a:off x="2234" y="2982"/>
                <a:ext cx="7" cy="9"/>
              </a:xfrm>
              <a:prstGeom prst="ellipse">
                <a:avLst/>
              </a:prstGeom>
              <a:noFill/>
              <a:ln w="4763" cap="rnd">
                <a:solidFill>
                  <a:srgbClr val="000000"/>
                </a:solidFill>
                <a:round/>
                <a:headEnd/>
                <a:tailEnd/>
              </a:ln>
            </p:spPr>
            <p:txBody>
              <a:bodyPr/>
              <a:lstStyle/>
              <a:p>
                <a:pPr algn="ctr" latinLnBrk="1"/>
                <a:endParaRPr kumimoji="1" lang="fr-FR" sz="900">
                  <a:latin typeface="Arial Rounded MT Bold"/>
                  <a:ea typeface="굴림"/>
                  <a:cs typeface="굴림"/>
                </a:endParaRPr>
              </a:p>
            </p:txBody>
          </p:sp>
        </p:grpSp>
        <p:grpSp>
          <p:nvGrpSpPr>
            <p:cNvPr id="28779" name="Group 1571"/>
            <p:cNvGrpSpPr>
              <a:grpSpLocks/>
            </p:cNvGrpSpPr>
            <p:nvPr/>
          </p:nvGrpSpPr>
          <p:grpSpPr bwMode="auto">
            <a:xfrm>
              <a:off x="2234" y="3310"/>
              <a:ext cx="7" cy="9"/>
              <a:chOff x="2234" y="3310"/>
              <a:chExt cx="7" cy="9"/>
            </a:xfrm>
          </p:grpSpPr>
          <p:sp>
            <p:nvSpPr>
              <p:cNvPr id="28798" name="Oval 1572"/>
              <p:cNvSpPr>
                <a:spLocks noChangeArrowheads="1"/>
              </p:cNvSpPr>
              <p:nvPr/>
            </p:nvSpPr>
            <p:spPr bwMode="auto">
              <a:xfrm>
                <a:off x="2234" y="3310"/>
                <a:ext cx="7" cy="9"/>
              </a:xfrm>
              <a:prstGeom prst="ellipse">
                <a:avLst/>
              </a:prstGeom>
              <a:solidFill>
                <a:srgbClr val="FFFFFF"/>
              </a:solidFill>
              <a:ln w="0">
                <a:solidFill>
                  <a:srgbClr val="000000"/>
                </a:solidFill>
                <a:round/>
                <a:headEnd/>
                <a:tailEnd/>
              </a:ln>
            </p:spPr>
            <p:txBody>
              <a:bodyPr/>
              <a:lstStyle/>
              <a:p>
                <a:pPr algn="ctr" latinLnBrk="1"/>
                <a:endParaRPr kumimoji="1" lang="fr-FR" sz="900">
                  <a:latin typeface="Arial Rounded MT Bold"/>
                  <a:ea typeface="굴림"/>
                  <a:cs typeface="굴림"/>
                </a:endParaRPr>
              </a:p>
            </p:txBody>
          </p:sp>
          <p:sp>
            <p:nvSpPr>
              <p:cNvPr id="28799" name="Oval 1573"/>
              <p:cNvSpPr>
                <a:spLocks noChangeArrowheads="1"/>
              </p:cNvSpPr>
              <p:nvPr/>
            </p:nvSpPr>
            <p:spPr bwMode="auto">
              <a:xfrm>
                <a:off x="2234" y="3310"/>
                <a:ext cx="7" cy="9"/>
              </a:xfrm>
              <a:prstGeom prst="ellipse">
                <a:avLst/>
              </a:prstGeom>
              <a:noFill/>
              <a:ln w="4763" cap="rnd">
                <a:solidFill>
                  <a:srgbClr val="000000"/>
                </a:solidFill>
                <a:round/>
                <a:headEnd/>
                <a:tailEnd/>
              </a:ln>
            </p:spPr>
            <p:txBody>
              <a:bodyPr/>
              <a:lstStyle/>
              <a:p>
                <a:pPr algn="ctr" latinLnBrk="1"/>
                <a:endParaRPr kumimoji="1" lang="fr-FR" sz="900">
                  <a:latin typeface="Arial Rounded MT Bold"/>
                  <a:ea typeface="굴림"/>
                  <a:cs typeface="굴림"/>
                </a:endParaRPr>
              </a:p>
            </p:txBody>
          </p:sp>
        </p:grpSp>
        <p:grpSp>
          <p:nvGrpSpPr>
            <p:cNvPr id="28780" name="Group 1574"/>
            <p:cNvGrpSpPr>
              <a:grpSpLocks/>
            </p:cNvGrpSpPr>
            <p:nvPr/>
          </p:nvGrpSpPr>
          <p:grpSpPr bwMode="auto">
            <a:xfrm>
              <a:off x="2174" y="3077"/>
              <a:ext cx="112" cy="26"/>
              <a:chOff x="2174" y="3077"/>
              <a:chExt cx="112" cy="26"/>
            </a:xfrm>
          </p:grpSpPr>
          <p:sp>
            <p:nvSpPr>
              <p:cNvPr id="28796" name="Rectangle 1575"/>
              <p:cNvSpPr>
                <a:spLocks noChangeArrowheads="1"/>
              </p:cNvSpPr>
              <p:nvPr/>
            </p:nvSpPr>
            <p:spPr bwMode="auto">
              <a:xfrm>
                <a:off x="2174" y="3077"/>
                <a:ext cx="112" cy="26"/>
              </a:xfrm>
              <a:prstGeom prst="rect">
                <a:avLst/>
              </a:prstGeom>
              <a:solidFill>
                <a:srgbClr val="BBE0E3"/>
              </a:solidFill>
              <a:ln w="9525">
                <a:noFill/>
                <a:miter lim="800000"/>
                <a:headEnd/>
                <a:tailEnd/>
              </a:ln>
            </p:spPr>
            <p:txBody>
              <a:bodyPr/>
              <a:lstStyle/>
              <a:p>
                <a:pPr algn="ctr" latinLnBrk="1"/>
                <a:endParaRPr kumimoji="1" lang="fr-FR" sz="900">
                  <a:latin typeface="Arial Rounded MT Bold"/>
                  <a:ea typeface="굴림"/>
                  <a:cs typeface="굴림"/>
                </a:endParaRPr>
              </a:p>
            </p:txBody>
          </p:sp>
          <p:sp>
            <p:nvSpPr>
              <p:cNvPr id="28797" name="Rectangle 1576"/>
              <p:cNvSpPr>
                <a:spLocks noChangeArrowheads="1"/>
              </p:cNvSpPr>
              <p:nvPr/>
            </p:nvSpPr>
            <p:spPr bwMode="auto">
              <a:xfrm>
                <a:off x="2174" y="3077"/>
                <a:ext cx="112" cy="26"/>
              </a:xfrm>
              <a:prstGeom prst="rect">
                <a:avLst/>
              </a:prstGeom>
              <a:noFill/>
              <a:ln w="4763" cap="rnd">
                <a:solidFill>
                  <a:srgbClr val="000000"/>
                </a:solidFill>
                <a:miter lim="800000"/>
                <a:headEnd/>
                <a:tailEnd/>
              </a:ln>
            </p:spPr>
            <p:txBody>
              <a:bodyPr/>
              <a:lstStyle/>
              <a:p>
                <a:pPr algn="ctr" latinLnBrk="1"/>
                <a:endParaRPr kumimoji="1" lang="fr-FR" sz="900">
                  <a:latin typeface="Arial Rounded MT Bold"/>
                  <a:ea typeface="굴림"/>
                  <a:cs typeface="굴림"/>
                </a:endParaRPr>
              </a:p>
            </p:txBody>
          </p:sp>
        </p:grpSp>
        <p:grpSp>
          <p:nvGrpSpPr>
            <p:cNvPr id="28781" name="Group 1577"/>
            <p:cNvGrpSpPr>
              <a:grpSpLocks/>
            </p:cNvGrpSpPr>
            <p:nvPr/>
          </p:nvGrpSpPr>
          <p:grpSpPr bwMode="auto">
            <a:xfrm>
              <a:off x="2174" y="3198"/>
              <a:ext cx="112" cy="26"/>
              <a:chOff x="2174" y="3198"/>
              <a:chExt cx="112" cy="26"/>
            </a:xfrm>
          </p:grpSpPr>
          <p:sp>
            <p:nvSpPr>
              <p:cNvPr id="28794" name="Rectangle 1578"/>
              <p:cNvSpPr>
                <a:spLocks noChangeArrowheads="1"/>
              </p:cNvSpPr>
              <p:nvPr/>
            </p:nvSpPr>
            <p:spPr bwMode="auto">
              <a:xfrm>
                <a:off x="2174" y="3198"/>
                <a:ext cx="112" cy="26"/>
              </a:xfrm>
              <a:prstGeom prst="rect">
                <a:avLst/>
              </a:prstGeom>
              <a:solidFill>
                <a:srgbClr val="BBE0E3"/>
              </a:solidFill>
              <a:ln w="9525">
                <a:noFill/>
                <a:miter lim="800000"/>
                <a:headEnd/>
                <a:tailEnd/>
              </a:ln>
            </p:spPr>
            <p:txBody>
              <a:bodyPr/>
              <a:lstStyle/>
              <a:p>
                <a:pPr algn="ctr" latinLnBrk="1"/>
                <a:endParaRPr kumimoji="1" lang="fr-FR" sz="900">
                  <a:latin typeface="Arial Rounded MT Bold"/>
                  <a:ea typeface="굴림"/>
                  <a:cs typeface="굴림"/>
                </a:endParaRPr>
              </a:p>
            </p:txBody>
          </p:sp>
          <p:sp>
            <p:nvSpPr>
              <p:cNvPr id="28795" name="Rectangle 1579"/>
              <p:cNvSpPr>
                <a:spLocks noChangeArrowheads="1"/>
              </p:cNvSpPr>
              <p:nvPr/>
            </p:nvSpPr>
            <p:spPr bwMode="auto">
              <a:xfrm>
                <a:off x="2174" y="3198"/>
                <a:ext cx="112" cy="26"/>
              </a:xfrm>
              <a:prstGeom prst="rect">
                <a:avLst/>
              </a:prstGeom>
              <a:noFill/>
              <a:ln w="4763" cap="rnd">
                <a:solidFill>
                  <a:srgbClr val="000000"/>
                </a:solidFill>
                <a:miter lim="800000"/>
                <a:headEnd/>
                <a:tailEnd/>
              </a:ln>
            </p:spPr>
            <p:txBody>
              <a:bodyPr/>
              <a:lstStyle/>
              <a:p>
                <a:pPr algn="ctr" latinLnBrk="1"/>
                <a:endParaRPr kumimoji="1" lang="fr-FR" sz="900">
                  <a:latin typeface="Arial Rounded MT Bold"/>
                  <a:ea typeface="굴림"/>
                  <a:cs typeface="굴림"/>
                </a:endParaRPr>
              </a:p>
            </p:txBody>
          </p:sp>
        </p:grpSp>
        <p:grpSp>
          <p:nvGrpSpPr>
            <p:cNvPr id="28782" name="Group 1580"/>
            <p:cNvGrpSpPr>
              <a:grpSpLocks/>
            </p:cNvGrpSpPr>
            <p:nvPr/>
          </p:nvGrpSpPr>
          <p:grpSpPr bwMode="auto">
            <a:xfrm>
              <a:off x="2263" y="3086"/>
              <a:ext cx="8" cy="8"/>
              <a:chOff x="2263" y="3086"/>
              <a:chExt cx="8" cy="8"/>
            </a:xfrm>
          </p:grpSpPr>
          <p:sp>
            <p:nvSpPr>
              <p:cNvPr id="28792" name="Freeform 1581"/>
              <p:cNvSpPr>
                <a:spLocks/>
              </p:cNvSpPr>
              <p:nvPr/>
            </p:nvSpPr>
            <p:spPr bwMode="auto">
              <a:xfrm>
                <a:off x="2263" y="3086"/>
                <a:ext cx="8" cy="8"/>
              </a:xfrm>
              <a:custGeom>
                <a:avLst/>
                <a:gdLst>
                  <a:gd name="T0" fmla="*/ 2 w 8"/>
                  <a:gd name="T1" fmla="*/ 0 h 8"/>
                  <a:gd name="T2" fmla="*/ 0 w 8"/>
                  <a:gd name="T3" fmla="*/ 4 h 8"/>
                  <a:gd name="T4" fmla="*/ 2 w 8"/>
                  <a:gd name="T5" fmla="*/ 8 h 8"/>
                  <a:gd name="T6" fmla="*/ 6 w 8"/>
                  <a:gd name="T7" fmla="*/ 8 h 8"/>
                  <a:gd name="T8" fmla="*/ 8 w 8"/>
                  <a:gd name="T9" fmla="*/ 4 h 8"/>
                  <a:gd name="T10" fmla="*/ 6 w 8"/>
                  <a:gd name="T11" fmla="*/ 0 h 8"/>
                  <a:gd name="T12" fmla="*/ 2 w 8"/>
                  <a:gd name="T13" fmla="*/ 0 h 8"/>
                  <a:gd name="T14" fmla="*/ 0 60000 65536"/>
                  <a:gd name="T15" fmla="*/ 0 60000 65536"/>
                  <a:gd name="T16" fmla="*/ 0 60000 65536"/>
                  <a:gd name="T17" fmla="*/ 0 60000 65536"/>
                  <a:gd name="T18" fmla="*/ 0 60000 65536"/>
                  <a:gd name="T19" fmla="*/ 0 60000 65536"/>
                  <a:gd name="T20" fmla="*/ 0 60000 65536"/>
                  <a:gd name="T21" fmla="*/ 0 w 8"/>
                  <a:gd name="T22" fmla="*/ 0 h 8"/>
                  <a:gd name="T23" fmla="*/ 8 w 8"/>
                  <a:gd name="T24" fmla="*/ 8 h 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8">
                    <a:moveTo>
                      <a:pt x="2" y="0"/>
                    </a:moveTo>
                    <a:lnTo>
                      <a:pt x="0" y="4"/>
                    </a:lnTo>
                    <a:lnTo>
                      <a:pt x="2" y="8"/>
                    </a:lnTo>
                    <a:lnTo>
                      <a:pt x="6" y="8"/>
                    </a:lnTo>
                    <a:lnTo>
                      <a:pt x="8" y="4"/>
                    </a:lnTo>
                    <a:lnTo>
                      <a:pt x="6" y="0"/>
                    </a:lnTo>
                    <a:lnTo>
                      <a:pt x="2" y="0"/>
                    </a:lnTo>
                    <a:close/>
                  </a:path>
                </a:pathLst>
              </a:custGeom>
              <a:solidFill>
                <a:srgbClr val="808080"/>
              </a:solidFill>
              <a:ln w="9525">
                <a:noFill/>
                <a:round/>
                <a:headEnd/>
                <a:tailEnd/>
              </a:ln>
            </p:spPr>
            <p:txBody>
              <a:bodyPr/>
              <a:lstStyle/>
              <a:p>
                <a:endParaRPr lang="fr-FR"/>
              </a:p>
            </p:txBody>
          </p:sp>
          <p:sp>
            <p:nvSpPr>
              <p:cNvPr id="28793" name="Freeform 1582"/>
              <p:cNvSpPr>
                <a:spLocks/>
              </p:cNvSpPr>
              <p:nvPr/>
            </p:nvSpPr>
            <p:spPr bwMode="auto">
              <a:xfrm>
                <a:off x="2263" y="3086"/>
                <a:ext cx="8" cy="8"/>
              </a:xfrm>
              <a:custGeom>
                <a:avLst/>
                <a:gdLst>
                  <a:gd name="T0" fmla="*/ 2 w 8"/>
                  <a:gd name="T1" fmla="*/ 0 h 8"/>
                  <a:gd name="T2" fmla="*/ 0 w 8"/>
                  <a:gd name="T3" fmla="*/ 4 h 8"/>
                  <a:gd name="T4" fmla="*/ 2 w 8"/>
                  <a:gd name="T5" fmla="*/ 8 h 8"/>
                  <a:gd name="T6" fmla="*/ 6 w 8"/>
                  <a:gd name="T7" fmla="*/ 8 h 8"/>
                  <a:gd name="T8" fmla="*/ 8 w 8"/>
                  <a:gd name="T9" fmla="*/ 4 h 8"/>
                  <a:gd name="T10" fmla="*/ 6 w 8"/>
                  <a:gd name="T11" fmla="*/ 0 h 8"/>
                  <a:gd name="T12" fmla="*/ 2 w 8"/>
                  <a:gd name="T13" fmla="*/ 0 h 8"/>
                  <a:gd name="T14" fmla="*/ 0 60000 65536"/>
                  <a:gd name="T15" fmla="*/ 0 60000 65536"/>
                  <a:gd name="T16" fmla="*/ 0 60000 65536"/>
                  <a:gd name="T17" fmla="*/ 0 60000 65536"/>
                  <a:gd name="T18" fmla="*/ 0 60000 65536"/>
                  <a:gd name="T19" fmla="*/ 0 60000 65536"/>
                  <a:gd name="T20" fmla="*/ 0 60000 65536"/>
                  <a:gd name="T21" fmla="*/ 0 w 8"/>
                  <a:gd name="T22" fmla="*/ 0 h 8"/>
                  <a:gd name="T23" fmla="*/ 8 w 8"/>
                  <a:gd name="T24" fmla="*/ 8 h 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8">
                    <a:moveTo>
                      <a:pt x="2" y="0"/>
                    </a:moveTo>
                    <a:lnTo>
                      <a:pt x="0" y="4"/>
                    </a:lnTo>
                    <a:lnTo>
                      <a:pt x="2" y="8"/>
                    </a:lnTo>
                    <a:lnTo>
                      <a:pt x="6" y="8"/>
                    </a:lnTo>
                    <a:lnTo>
                      <a:pt x="8" y="4"/>
                    </a:lnTo>
                    <a:lnTo>
                      <a:pt x="6" y="0"/>
                    </a:lnTo>
                    <a:lnTo>
                      <a:pt x="2" y="0"/>
                    </a:lnTo>
                    <a:close/>
                  </a:path>
                </a:pathLst>
              </a:custGeom>
              <a:noFill/>
              <a:ln w="4763" cap="rnd">
                <a:solidFill>
                  <a:srgbClr val="000000"/>
                </a:solidFill>
                <a:round/>
                <a:headEnd/>
                <a:tailEnd/>
              </a:ln>
            </p:spPr>
            <p:txBody>
              <a:bodyPr/>
              <a:lstStyle/>
              <a:p>
                <a:endParaRPr lang="fr-FR"/>
              </a:p>
            </p:txBody>
          </p:sp>
        </p:grpSp>
        <p:grpSp>
          <p:nvGrpSpPr>
            <p:cNvPr id="28783" name="Group 1583"/>
            <p:cNvGrpSpPr>
              <a:grpSpLocks/>
            </p:cNvGrpSpPr>
            <p:nvPr/>
          </p:nvGrpSpPr>
          <p:grpSpPr bwMode="auto">
            <a:xfrm>
              <a:off x="2263" y="3207"/>
              <a:ext cx="8" cy="8"/>
              <a:chOff x="2263" y="3207"/>
              <a:chExt cx="8" cy="8"/>
            </a:xfrm>
          </p:grpSpPr>
          <p:sp>
            <p:nvSpPr>
              <p:cNvPr id="28790" name="Freeform 1584"/>
              <p:cNvSpPr>
                <a:spLocks/>
              </p:cNvSpPr>
              <p:nvPr/>
            </p:nvSpPr>
            <p:spPr bwMode="auto">
              <a:xfrm>
                <a:off x="2263" y="3207"/>
                <a:ext cx="8" cy="8"/>
              </a:xfrm>
              <a:custGeom>
                <a:avLst/>
                <a:gdLst>
                  <a:gd name="T0" fmla="*/ 2 w 8"/>
                  <a:gd name="T1" fmla="*/ 0 h 8"/>
                  <a:gd name="T2" fmla="*/ 0 w 8"/>
                  <a:gd name="T3" fmla="*/ 4 h 8"/>
                  <a:gd name="T4" fmla="*/ 2 w 8"/>
                  <a:gd name="T5" fmla="*/ 8 h 8"/>
                  <a:gd name="T6" fmla="*/ 6 w 8"/>
                  <a:gd name="T7" fmla="*/ 8 h 8"/>
                  <a:gd name="T8" fmla="*/ 8 w 8"/>
                  <a:gd name="T9" fmla="*/ 4 h 8"/>
                  <a:gd name="T10" fmla="*/ 6 w 8"/>
                  <a:gd name="T11" fmla="*/ 0 h 8"/>
                  <a:gd name="T12" fmla="*/ 2 w 8"/>
                  <a:gd name="T13" fmla="*/ 0 h 8"/>
                  <a:gd name="T14" fmla="*/ 0 60000 65536"/>
                  <a:gd name="T15" fmla="*/ 0 60000 65536"/>
                  <a:gd name="T16" fmla="*/ 0 60000 65536"/>
                  <a:gd name="T17" fmla="*/ 0 60000 65536"/>
                  <a:gd name="T18" fmla="*/ 0 60000 65536"/>
                  <a:gd name="T19" fmla="*/ 0 60000 65536"/>
                  <a:gd name="T20" fmla="*/ 0 60000 65536"/>
                  <a:gd name="T21" fmla="*/ 0 w 8"/>
                  <a:gd name="T22" fmla="*/ 0 h 8"/>
                  <a:gd name="T23" fmla="*/ 8 w 8"/>
                  <a:gd name="T24" fmla="*/ 8 h 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8">
                    <a:moveTo>
                      <a:pt x="2" y="0"/>
                    </a:moveTo>
                    <a:lnTo>
                      <a:pt x="0" y="4"/>
                    </a:lnTo>
                    <a:lnTo>
                      <a:pt x="2" y="8"/>
                    </a:lnTo>
                    <a:lnTo>
                      <a:pt x="6" y="8"/>
                    </a:lnTo>
                    <a:lnTo>
                      <a:pt x="8" y="4"/>
                    </a:lnTo>
                    <a:lnTo>
                      <a:pt x="6" y="0"/>
                    </a:lnTo>
                    <a:lnTo>
                      <a:pt x="2" y="0"/>
                    </a:lnTo>
                    <a:close/>
                  </a:path>
                </a:pathLst>
              </a:custGeom>
              <a:solidFill>
                <a:srgbClr val="808080"/>
              </a:solidFill>
              <a:ln w="9525">
                <a:noFill/>
                <a:round/>
                <a:headEnd/>
                <a:tailEnd/>
              </a:ln>
            </p:spPr>
            <p:txBody>
              <a:bodyPr/>
              <a:lstStyle/>
              <a:p>
                <a:endParaRPr lang="fr-FR"/>
              </a:p>
            </p:txBody>
          </p:sp>
          <p:sp>
            <p:nvSpPr>
              <p:cNvPr id="28791" name="Freeform 1585"/>
              <p:cNvSpPr>
                <a:spLocks/>
              </p:cNvSpPr>
              <p:nvPr/>
            </p:nvSpPr>
            <p:spPr bwMode="auto">
              <a:xfrm>
                <a:off x="2263" y="3207"/>
                <a:ext cx="8" cy="8"/>
              </a:xfrm>
              <a:custGeom>
                <a:avLst/>
                <a:gdLst>
                  <a:gd name="T0" fmla="*/ 2 w 8"/>
                  <a:gd name="T1" fmla="*/ 0 h 8"/>
                  <a:gd name="T2" fmla="*/ 0 w 8"/>
                  <a:gd name="T3" fmla="*/ 4 h 8"/>
                  <a:gd name="T4" fmla="*/ 2 w 8"/>
                  <a:gd name="T5" fmla="*/ 8 h 8"/>
                  <a:gd name="T6" fmla="*/ 6 w 8"/>
                  <a:gd name="T7" fmla="*/ 8 h 8"/>
                  <a:gd name="T8" fmla="*/ 8 w 8"/>
                  <a:gd name="T9" fmla="*/ 4 h 8"/>
                  <a:gd name="T10" fmla="*/ 6 w 8"/>
                  <a:gd name="T11" fmla="*/ 0 h 8"/>
                  <a:gd name="T12" fmla="*/ 2 w 8"/>
                  <a:gd name="T13" fmla="*/ 0 h 8"/>
                  <a:gd name="T14" fmla="*/ 0 60000 65536"/>
                  <a:gd name="T15" fmla="*/ 0 60000 65536"/>
                  <a:gd name="T16" fmla="*/ 0 60000 65536"/>
                  <a:gd name="T17" fmla="*/ 0 60000 65536"/>
                  <a:gd name="T18" fmla="*/ 0 60000 65536"/>
                  <a:gd name="T19" fmla="*/ 0 60000 65536"/>
                  <a:gd name="T20" fmla="*/ 0 60000 65536"/>
                  <a:gd name="T21" fmla="*/ 0 w 8"/>
                  <a:gd name="T22" fmla="*/ 0 h 8"/>
                  <a:gd name="T23" fmla="*/ 8 w 8"/>
                  <a:gd name="T24" fmla="*/ 8 h 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8">
                    <a:moveTo>
                      <a:pt x="2" y="0"/>
                    </a:moveTo>
                    <a:lnTo>
                      <a:pt x="0" y="4"/>
                    </a:lnTo>
                    <a:lnTo>
                      <a:pt x="2" y="8"/>
                    </a:lnTo>
                    <a:lnTo>
                      <a:pt x="6" y="8"/>
                    </a:lnTo>
                    <a:lnTo>
                      <a:pt x="8" y="4"/>
                    </a:lnTo>
                    <a:lnTo>
                      <a:pt x="6" y="0"/>
                    </a:lnTo>
                    <a:lnTo>
                      <a:pt x="2" y="0"/>
                    </a:lnTo>
                    <a:close/>
                  </a:path>
                </a:pathLst>
              </a:custGeom>
              <a:noFill/>
              <a:ln w="4763" cap="rnd">
                <a:solidFill>
                  <a:srgbClr val="000000"/>
                </a:solidFill>
                <a:round/>
                <a:headEnd/>
                <a:tailEnd/>
              </a:ln>
            </p:spPr>
            <p:txBody>
              <a:bodyPr/>
              <a:lstStyle/>
              <a:p>
                <a:endParaRPr lang="fr-FR"/>
              </a:p>
            </p:txBody>
          </p:sp>
        </p:grpSp>
        <p:grpSp>
          <p:nvGrpSpPr>
            <p:cNvPr id="28784" name="Group 1586"/>
            <p:cNvGrpSpPr>
              <a:grpSpLocks/>
            </p:cNvGrpSpPr>
            <p:nvPr/>
          </p:nvGrpSpPr>
          <p:grpSpPr bwMode="auto">
            <a:xfrm>
              <a:off x="2174" y="3086"/>
              <a:ext cx="8" cy="8"/>
              <a:chOff x="2174" y="3086"/>
              <a:chExt cx="8" cy="8"/>
            </a:xfrm>
          </p:grpSpPr>
          <p:sp>
            <p:nvSpPr>
              <p:cNvPr id="28788" name="Freeform 1587"/>
              <p:cNvSpPr>
                <a:spLocks/>
              </p:cNvSpPr>
              <p:nvPr/>
            </p:nvSpPr>
            <p:spPr bwMode="auto">
              <a:xfrm>
                <a:off x="2174" y="3086"/>
                <a:ext cx="8" cy="8"/>
              </a:xfrm>
              <a:custGeom>
                <a:avLst/>
                <a:gdLst>
                  <a:gd name="T0" fmla="*/ 2 w 8"/>
                  <a:gd name="T1" fmla="*/ 0 h 8"/>
                  <a:gd name="T2" fmla="*/ 0 w 8"/>
                  <a:gd name="T3" fmla="*/ 4 h 8"/>
                  <a:gd name="T4" fmla="*/ 2 w 8"/>
                  <a:gd name="T5" fmla="*/ 8 h 8"/>
                  <a:gd name="T6" fmla="*/ 6 w 8"/>
                  <a:gd name="T7" fmla="*/ 8 h 8"/>
                  <a:gd name="T8" fmla="*/ 8 w 8"/>
                  <a:gd name="T9" fmla="*/ 4 h 8"/>
                  <a:gd name="T10" fmla="*/ 6 w 8"/>
                  <a:gd name="T11" fmla="*/ 0 h 8"/>
                  <a:gd name="T12" fmla="*/ 2 w 8"/>
                  <a:gd name="T13" fmla="*/ 0 h 8"/>
                  <a:gd name="T14" fmla="*/ 0 60000 65536"/>
                  <a:gd name="T15" fmla="*/ 0 60000 65536"/>
                  <a:gd name="T16" fmla="*/ 0 60000 65536"/>
                  <a:gd name="T17" fmla="*/ 0 60000 65536"/>
                  <a:gd name="T18" fmla="*/ 0 60000 65536"/>
                  <a:gd name="T19" fmla="*/ 0 60000 65536"/>
                  <a:gd name="T20" fmla="*/ 0 60000 65536"/>
                  <a:gd name="T21" fmla="*/ 0 w 8"/>
                  <a:gd name="T22" fmla="*/ 0 h 8"/>
                  <a:gd name="T23" fmla="*/ 8 w 8"/>
                  <a:gd name="T24" fmla="*/ 8 h 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8">
                    <a:moveTo>
                      <a:pt x="2" y="0"/>
                    </a:moveTo>
                    <a:lnTo>
                      <a:pt x="0" y="4"/>
                    </a:lnTo>
                    <a:lnTo>
                      <a:pt x="2" y="8"/>
                    </a:lnTo>
                    <a:lnTo>
                      <a:pt x="6" y="8"/>
                    </a:lnTo>
                    <a:lnTo>
                      <a:pt x="8" y="4"/>
                    </a:lnTo>
                    <a:lnTo>
                      <a:pt x="6" y="0"/>
                    </a:lnTo>
                    <a:lnTo>
                      <a:pt x="2" y="0"/>
                    </a:lnTo>
                    <a:close/>
                  </a:path>
                </a:pathLst>
              </a:custGeom>
              <a:solidFill>
                <a:srgbClr val="808080"/>
              </a:solidFill>
              <a:ln w="9525">
                <a:noFill/>
                <a:round/>
                <a:headEnd/>
                <a:tailEnd/>
              </a:ln>
            </p:spPr>
            <p:txBody>
              <a:bodyPr/>
              <a:lstStyle/>
              <a:p>
                <a:endParaRPr lang="fr-FR"/>
              </a:p>
            </p:txBody>
          </p:sp>
          <p:sp>
            <p:nvSpPr>
              <p:cNvPr id="28789" name="Freeform 1588"/>
              <p:cNvSpPr>
                <a:spLocks/>
              </p:cNvSpPr>
              <p:nvPr/>
            </p:nvSpPr>
            <p:spPr bwMode="auto">
              <a:xfrm>
                <a:off x="2174" y="3086"/>
                <a:ext cx="8" cy="8"/>
              </a:xfrm>
              <a:custGeom>
                <a:avLst/>
                <a:gdLst>
                  <a:gd name="T0" fmla="*/ 2 w 8"/>
                  <a:gd name="T1" fmla="*/ 0 h 8"/>
                  <a:gd name="T2" fmla="*/ 0 w 8"/>
                  <a:gd name="T3" fmla="*/ 4 h 8"/>
                  <a:gd name="T4" fmla="*/ 2 w 8"/>
                  <a:gd name="T5" fmla="*/ 8 h 8"/>
                  <a:gd name="T6" fmla="*/ 6 w 8"/>
                  <a:gd name="T7" fmla="*/ 8 h 8"/>
                  <a:gd name="T8" fmla="*/ 8 w 8"/>
                  <a:gd name="T9" fmla="*/ 4 h 8"/>
                  <a:gd name="T10" fmla="*/ 6 w 8"/>
                  <a:gd name="T11" fmla="*/ 0 h 8"/>
                  <a:gd name="T12" fmla="*/ 2 w 8"/>
                  <a:gd name="T13" fmla="*/ 0 h 8"/>
                  <a:gd name="T14" fmla="*/ 0 60000 65536"/>
                  <a:gd name="T15" fmla="*/ 0 60000 65536"/>
                  <a:gd name="T16" fmla="*/ 0 60000 65536"/>
                  <a:gd name="T17" fmla="*/ 0 60000 65536"/>
                  <a:gd name="T18" fmla="*/ 0 60000 65536"/>
                  <a:gd name="T19" fmla="*/ 0 60000 65536"/>
                  <a:gd name="T20" fmla="*/ 0 60000 65536"/>
                  <a:gd name="T21" fmla="*/ 0 w 8"/>
                  <a:gd name="T22" fmla="*/ 0 h 8"/>
                  <a:gd name="T23" fmla="*/ 8 w 8"/>
                  <a:gd name="T24" fmla="*/ 8 h 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8">
                    <a:moveTo>
                      <a:pt x="2" y="0"/>
                    </a:moveTo>
                    <a:lnTo>
                      <a:pt x="0" y="4"/>
                    </a:lnTo>
                    <a:lnTo>
                      <a:pt x="2" y="8"/>
                    </a:lnTo>
                    <a:lnTo>
                      <a:pt x="6" y="8"/>
                    </a:lnTo>
                    <a:lnTo>
                      <a:pt x="8" y="4"/>
                    </a:lnTo>
                    <a:lnTo>
                      <a:pt x="6" y="0"/>
                    </a:lnTo>
                    <a:lnTo>
                      <a:pt x="2" y="0"/>
                    </a:lnTo>
                    <a:close/>
                  </a:path>
                </a:pathLst>
              </a:custGeom>
              <a:noFill/>
              <a:ln w="4763" cap="rnd">
                <a:solidFill>
                  <a:srgbClr val="000000"/>
                </a:solidFill>
                <a:round/>
                <a:headEnd/>
                <a:tailEnd/>
              </a:ln>
            </p:spPr>
            <p:txBody>
              <a:bodyPr/>
              <a:lstStyle/>
              <a:p>
                <a:endParaRPr lang="fr-FR"/>
              </a:p>
            </p:txBody>
          </p:sp>
        </p:grpSp>
        <p:grpSp>
          <p:nvGrpSpPr>
            <p:cNvPr id="28785" name="Group 1589"/>
            <p:cNvGrpSpPr>
              <a:grpSpLocks/>
            </p:cNvGrpSpPr>
            <p:nvPr/>
          </p:nvGrpSpPr>
          <p:grpSpPr bwMode="auto">
            <a:xfrm>
              <a:off x="2174" y="3207"/>
              <a:ext cx="8" cy="8"/>
              <a:chOff x="2174" y="3207"/>
              <a:chExt cx="8" cy="8"/>
            </a:xfrm>
          </p:grpSpPr>
          <p:sp>
            <p:nvSpPr>
              <p:cNvPr id="28786" name="Freeform 1590"/>
              <p:cNvSpPr>
                <a:spLocks/>
              </p:cNvSpPr>
              <p:nvPr/>
            </p:nvSpPr>
            <p:spPr bwMode="auto">
              <a:xfrm>
                <a:off x="2174" y="3207"/>
                <a:ext cx="8" cy="8"/>
              </a:xfrm>
              <a:custGeom>
                <a:avLst/>
                <a:gdLst>
                  <a:gd name="T0" fmla="*/ 2 w 8"/>
                  <a:gd name="T1" fmla="*/ 0 h 8"/>
                  <a:gd name="T2" fmla="*/ 0 w 8"/>
                  <a:gd name="T3" fmla="*/ 4 h 8"/>
                  <a:gd name="T4" fmla="*/ 2 w 8"/>
                  <a:gd name="T5" fmla="*/ 8 h 8"/>
                  <a:gd name="T6" fmla="*/ 6 w 8"/>
                  <a:gd name="T7" fmla="*/ 8 h 8"/>
                  <a:gd name="T8" fmla="*/ 8 w 8"/>
                  <a:gd name="T9" fmla="*/ 4 h 8"/>
                  <a:gd name="T10" fmla="*/ 6 w 8"/>
                  <a:gd name="T11" fmla="*/ 0 h 8"/>
                  <a:gd name="T12" fmla="*/ 2 w 8"/>
                  <a:gd name="T13" fmla="*/ 0 h 8"/>
                  <a:gd name="T14" fmla="*/ 0 60000 65536"/>
                  <a:gd name="T15" fmla="*/ 0 60000 65536"/>
                  <a:gd name="T16" fmla="*/ 0 60000 65536"/>
                  <a:gd name="T17" fmla="*/ 0 60000 65536"/>
                  <a:gd name="T18" fmla="*/ 0 60000 65536"/>
                  <a:gd name="T19" fmla="*/ 0 60000 65536"/>
                  <a:gd name="T20" fmla="*/ 0 60000 65536"/>
                  <a:gd name="T21" fmla="*/ 0 w 8"/>
                  <a:gd name="T22" fmla="*/ 0 h 8"/>
                  <a:gd name="T23" fmla="*/ 8 w 8"/>
                  <a:gd name="T24" fmla="*/ 8 h 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8">
                    <a:moveTo>
                      <a:pt x="2" y="0"/>
                    </a:moveTo>
                    <a:lnTo>
                      <a:pt x="0" y="4"/>
                    </a:lnTo>
                    <a:lnTo>
                      <a:pt x="2" y="8"/>
                    </a:lnTo>
                    <a:lnTo>
                      <a:pt x="6" y="8"/>
                    </a:lnTo>
                    <a:lnTo>
                      <a:pt x="8" y="4"/>
                    </a:lnTo>
                    <a:lnTo>
                      <a:pt x="6" y="0"/>
                    </a:lnTo>
                    <a:lnTo>
                      <a:pt x="2" y="0"/>
                    </a:lnTo>
                    <a:close/>
                  </a:path>
                </a:pathLst>
              </a:custGeom>
              <a:solidFill>
                <a:srgbClr val="808080"/>
              </a:solidFill>
              <a:ln w="9525">
                <a:noFill/>
                <a:round/>
                <a:headEnd/>
                <a:tailEnd/>
              </a:ln>
            </p:spPr>
            <p:txBody>
              <a:bodyPr/>
              <a:lstStyle/>
              <a:p>
                <a:endParaRPr lang="fr-FR"/>
              </a:p>
            </p:txBody>
          </p:sp>
          <p:sp>
            <p:nvSpPr>
              <p:cNvPr id="28787" name="Freeform 1591"/>
              <p:cNvSpPr>
                <a:spLocks/>
              </p:cNvSpPr>
              <p:nvPr/>
            </p:nvSpPr>
            <p:spPr bwMode="auto">
              <a:xfrm>
                <a:off x="2174" y="3207"/>
                <a:ext cx="8" cy="8"/>
              </a:xfrm>
              <a:custGeom>
                <a:avLst/>
                <a:gdLst>
                  <a:gd name="T0" fmla="*/ 2 w 8"/>
                  <a:gd name="T1" fmla="*/ 0 h 8"/>
                  <a:gd name="T2" fmla="*/ 0 w 8"/>
                  <a:gd name="T3" fmla="*/ 4 h 8"/>
                  <a:gd name="T4" fmla="*/ 2 w 8"/>
                  <a:gd name="T5" fmla="*/ 8 h 8"/>
                  <a:gd name="T6" fmla="*/ 6 w 8"/>
                  <a:gd name="T7" fmla="*/ 8 h 8"/>
                  <a:gd name="T8" fmla="*/ 8 w 8"/>
                  <a:gd name="T9" fmla="*/ 4 h 8"/>
                  <a:gd name="T10" fmla="*/ 6 w 8"/>
                  <a:gd name="T11" fmla="*/ 0 h 8"/>
                  <a:gd name="T12" fmla="*/ 2 w 8"/>
                  <a:gd name="T13" fmla="*/ 0 h 8"/>
                  <a:gd name="T14" fmla="*/ 0 60000 65536"/>
                  <a:gd name="T15" fmla="*/ 0 60000 65536"/>
                  <a:gd name="T16" fmla="*/ 0 60000 65536"/>
                  <a:gd name="T17" fmla="*/ 0 60000 65536"/>
                  <a:gd name="T18" fmla="*/ 0 60000 65536"/>
                  <a:gd name="T19" fmla="*/ 0 60000 65536"/>
                  <a:gd name="T20" fmla="*/ 0 60000 65536"/>
                  <a:gd name="T21" fmla="*/ 0 w 8"/>
                  <a:gd name="T22" fmla="*/ 0 h 8"/>
                  <a:gd name="T23" fmla="*/ 8 w 8"/>
                  <a:gd name="T24" fmla="*/ 8 h 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8">
                    <a:moveTo>
                      <a:pt x="2" y="0"/>
                    </a:moveTo>
                    <a:lnTo>
                      <a:pt x="0" y="4"/>
                    </a:lnTo>
                    <a:lnTo>
                      <a:pt x="2" y="8"/>
                    </a:lnTo>
                    <a:lnTo>
                      <a:pt x="6" y="8"/>
                    </a:lnTo>
                    <a:lnTo>
                      <a:pt x="8" y="4"/>
                    </a:lnTo>
                    <a:lnTo>
                      <a:pt x="6" y="0"/>
                    </a:lnTo>
                    <a:lnTo>
                      <a:pt x="2" y="0"/>
                    </a:lnTo>
                    <a:close/>
                  </a:path>
                </a:pathLst>
              </a:custGeom>
              <a:noFill/>
              <a:ln w="4763" cap="rnd">
                <a:solidFill>
                  <a:srgbClr val="000000"/>
                </a:solidFill>
                <a:round/>
                <a:headEnd/>
                <a:tailEnd/>
              </a:ln>
            </p:spPr>
            <p:txBody>
              <a:bodyPr/>
              <a:lstStyle/>
              <a:p>
                <a:endParaRPr lang="fr-FR"/>
              </a:p>
            </p:txBody>
          </p:sp>
        </p:grpSp>
      </p:grpSp>
      <p:sp>
        <p:nvSpPr>
          <p:cNvPr id="28727" name="Freeform 1594"/>
          <p:cNvSpPr>
            <a:spLocks/>
          </p:cNvSpPr>
          <p:nvPr/>
        </p:nvSpPr>
        <p:spPr bwMode="auto">
          <a:xfrm>
            <a:off x="4738688" y="3286125"/>
            <a:ext cx="76200" cy="158750"/>
          </a:xfrm>
          <a:custGeom>
            <a:avLst/>
            <a:gdLst>
              <a:gd name="T0" fmla="*/ 0 w 90"/>
              <a:gd name="T1" fmla="*/ 2147483647 h 363"/>
              <a:gd name="T2" fmla="*/ 2147483647 w 90"/>
              <a:gd name="T3" fmla="*/ 2147483647 h 363"/>
              <a:gd name="T4" fmla="*/ 2147483647 w 90"/>
              <a:gd name="T5" fmla="*/ 0 h 363"/>
              <a:gd name="T6" fmla="*/ 2147483647 w 90"/>
              <a:gd name="T7" fmla="*/ 0 h 363"/>
              <a:gd name="T8" fmla="*/ 2147483647 w 90"/>
              <a:gd name="T9" fmla="*/ 2147483647 h 363"/>
              <a:gd name="T10" fmla="*/ 2147483647 w 90"/>
              <a:gd name="T11" fmla="*/ 2147483647 h 363"/>
              <a:gd name="T12" fmla="*/ 2147483647 w 90"/>
              <a:gd name="T13" fmla="*/ 2147483647 h 363"/>
              <a:gd name="T14" fmla="*/ 0 w 90"/>
              <a:gd name="T15" fmla="*/ 2147483647 h 363"/>
              <a:gd name="T16" fmla="*/ 0 w 90"/>
              <a:gd name="T17" fmla="*/ 2147483647 h 363"/>
              <a:gd name="T18" fmla="*/ 2147483647 w 90"/>
              <a:gd name="T19" fmla="*/ 2147483647 h 363"/>
              <a:gd name="T20" fmla="*/ 2147483647 w 90"/>
              <a:gd name="T21" fmla="*/ 2147483647 h 363"/>
              <a:gd name="T22" fmla="*/ 0 w 90"/>
              <a:gd name="T23" fmla="*/ 2147483647 h 363"/>
              <a:gd name="T24" fmla="*/ 0 w 90"/>
              <a:gd name="T25" fmla="*/ 2147483647 h 36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0"/>
              <a:gd name="T40" fmla="*/ 0 h 363"/>
              <a:gd name="T41" fmla="*/ 90 w 90"/>
              <a:gd name="T42" fmla="*/ 363 h 36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0" h="363">
                <a:moveTo>
                  <a:pt x="0" y="46"/>
                </a:moveTo>
                <a:lnTo>
                  <a:pt x="45" y="46"/>
                </a:lnTo>
                <a:lnTo>
                  <a:pt x="45" y="0"/>
                </a:lnTo>
                <a:lnTo>
                  <a:pt x="90" y="0"/>
                </a:lnTo>
                <a:lnTo>
                  <a:pt x="90" y="363"/>
                </a:lnTo>
                <a:lnTo>
                  <a:pt x="45" y="363"/>
                </a:lnTo>
                <a:lnTo>
                  <a:pt x="45" y="318"/>
                </a:lnTo>
                <a:lnTo>
                  <a:pt x="0" y="318"/>
                </a:lnTo>
                <a:lnTo>
                  <a:pt x="0" y="273"/>
                </a:lnTo>
                <a:lnTo>
                  <a:pt x="45" y="273"/>
                </a:lnTo>
                <a:lnTo>
                  <a:pt x="45" y="91"/>
                </a:lnTo>
                <a:lnTo>
                  <a:pt x="0" y="91"/>
                </a:lnTo>
                <a:lnTo>
                  <a:pt x="0" y="46"/>
                </a:lnTo>
                <a:close/>
              </a:path>
            </a:pathLst>
          </a:custGeom>
          <a:solidFill>
            <a:srgbClr val="C0C0C0"/>
          </a:solidFill>
          <a:ln w="9525">
            <a:solidFill>
              <a:schemeClr val="tx1"/>
            </a:solidFill>
            <a:round/>
            <a:headEnd/>
            <a:tailEnd/>
          </a:ln>
        </p:spPr>
        <p:txBody>
          <a:bodyPr wrap="none" anchor="ctr"/>
          <a:lstStyle/>
          <a:p>
            <a:endParaRPr lang="fr-FR"/>
          </a:p>
        </p:txBody>
      </p:sp>
      <p:sp>
        <p:nvSpPr>
          <p:cNvPr id="28728" name="Text Box 1596"/>
          <p:cNvSpPr txBox="1">
            <a:spLocks noChangeArrowheads="1"/>
          </p:cNvSpPr>
          <p:nvPr/>
        </p:nvSpPr>
        <p:spPr bwMode="auto">
          <a:xfrm>
            <a:off x="563563" y="3286125"/>
            <a:ext cx="981075" cy="158750"/>
          </a:xfrm>
          <a:prstGeom prst="rect">
            <a:avLst/>
          </a:prstGeom>
          <a:noFill/>
          <a:ln w="9525">
            <a:noFill/>
            <a:miter lim="800000"/>
            <a:headEnd/>
            <a:tailEnd/>
          </a:ln>
        </p:spPr>
        <p:txBody>
          <a:bodyPr>
            <a:spAutoFit/>
          </a:bodyPr>
          <a:lstStyle/>
          <a:p>
            <a:pPr latinLnBrk="1">
              <a:spcBef>
                <a:spcPct val="50000"/>
              </a:spcBef>
            </a:pPr>
            <a:r>
              <a:rPr kumimoji="1" lang="en-US" altLang="ko-KR" sz="900" b="1">
                <a:latin typeface="굴림"/>
                <a:ea typeface="굴림"/>
                <a:cs typeface="굴림"/>
              </a:rPr>
              <a:t>83 m</a:t>
            </a:r>
          </a:p>
        </p:txBody>
      </p:sp>
      <p:sp>
        <p:nvSpPr>
          <p:cNvPr id="28729" name="Text Box 1597"/>
          <p:cNvSpPr txBox="1">
            <a:spLocks noChangeArrowheads="1"/>
          </p:cNvSpPr>
          <p:nvPr/>
        </p:nvSpPr>
        <p:spPr bwMode="auto">
          <a:xfrm>
            <a:off x="1898650" y="2124075"/>
            <a:ext cx="2476500" cy="158750"/>
          </a:xfrm>
          <a:prstGeom prst="rect">
            <a:avLst/>
          </a:prstGeom>
          <a:noFill/>
          <a:ln w="9525">
            <a:noFill/>
            <a:miter lim="800000"/>
            <a:headEnd/>
            <a:tailEnd/>
          </a:ln>
        </p:spPr>
        <p:txBody>
          <a:bodyPr>
            <a:spAutoFit/>
          </a:bodyPr>
          <a:lstStyle/>
          <a:p>
            <a:pPr latinLnBrk="1">
              <a:spcBef>
                <a:spcPct val="50000"/>
              </a:spcBef>
            </a:pPr>
            <a:r>
              <a:rPr kumimoji="1" lang="en-US" altLang="ko-KR" sz="900" b="1">
                <a:latin typeface="Arial Rounded MT Bold"/>
                <a:ea typeface="굴림"/>
                <a:cs typeface="굴림"/>
              </a:rPr>
              <a:t>RBR 1060 </a:t>
            </a:r>
            <a:r>
              <a:rPr kumimoji="1" lang="en-US" altLang="ko-KR" sz="900">
                <a:latin typeface="Arial Rounded MT Bold"/>
                <a:ea typeface="굴림"/>
                <a:cs typeface="굴림"/>
              </a:rPr>
              <a:t>(S/N : 13763)</a:t>
            </a:r>
          </a:p>
        </p:txBody>
      </p:sp>
      <p:sp>
        <p:nvSpPr>
          <p:cNvPr id="28730" name="Freeform 1598"/>
          <p:cNvSpPr>
            <a:spLocks/>
          </p:cNvSpPr>
          <p:nvPr/>
        </p:nvSpPr>
        <p:spPr bwMode="auto">
          <a:xfrm>
            <a:off x="4730750" y="2173288"/>
            <a:ext cx="76200" cy="80962"/>
          </a:xfrm>
          <a:custGeom>
            <a:avLst/>
            <a:gdLst>
              <a:gd name="T0" fmla="*/ 0 w 90"/>
              <a:gd name="T1" fmla="*/ 2147483647 h 227"/>
              <a:gd name="T2" fmla="*/ 2147483647 w 90"/>
              <a:gd name="T3" fmla="*/ 2147483647 h 227"/>
              <a:gd name="T4" fmla="*/ 2147483647 w 90"/>
              <a:gd name="T5" fmla="*/ 0 h 227"/>
              <a:gd name="T6" fmla="*/ 2147483647 w 90"/>
              <a:gd name="T7" fmla="*/ 0 h 227"/>
              <a:gd name="T8" fmla="*/ 2147483647 w 90"/>
              <a:gd name="T9" fmla="*/ 2147483647 h 227"/>
              <a:gd name="T10" fmla="*/ 2147483647 w 90"/>
              <a:gd name="T11" fmla="*/ 2147483647 h 227"/>
              <a:gd name="T12" fmla="*/ 2147483647 w 90"/>
              <a:gd name="T13" fmla="*/ 2147483647 h 227"/>
              <a:gd name="T14" fmla="*/ 0 w 90"/>
              <a:gd name="T15" fmla="*/ 2147483647 h 227"/>
              <a:gd name="T16" fmla="*/ 0 w 90"/>
              <a:gd name="T17" fmla="*/ 2147483647 h 22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0"/>
              <a:gd name="T28" fmla="*/ 0 h 227"/>
              <a:gd name="T29" fmla="*/ 90 w 90"/>
              <a:gd name="T30" fmla="*/ 227 h 22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0" h="227">
                <a:moveTo>
                  <a:pt x="0" y="90"/>
                </a:moveTo>
                <a:lnTo>
                  <a:pt x="45" y="90"/>
                </a:lnTo>
                <a:lnTo>
                  <a:pt x="45" y="0"/>
                </a:lnTo>
                <a:lnTo>
                  <a:pt x="90" y="0"/>
                </a:lnTo>
                <a:lnTo>
                  <a:pt x="90" y="227"/>
                </a:lnTo>
                <a:lnTo>
                  <a:pt x="45" y="227"/>
                </a:lnTo>
                <a:lnTo>
                  <a:pt x="45" y="136"/>
                </a:lnTo>
                <a:lnTo>
                  <a:pt x="0" y="136"/>
                </a:lnTo>
                <a:lnTo>
                  <a:pt x="0" y="90"/>
                </a:lnTo>
                <a:close/>
              </a:path>
            </a:pathLst>
          </a:custGeom>
          <a:solidFill>
            <a:schemeClr val="accent2"/>
          </a:solidFill>
          <a:ln w="9525">
            <a:solidFill>
              <a:schemeClr val="tx1"/>
            </a:solidFill>
            <a:round/>
            <a:headEnd/>
            <a:tailEnd/>
          </a:ln>
        </p:spPr>
        <p:txBody>
          <a:bodyPr wrap="none" anchor="ctr"/>
          <a:lstStyle/>
          <a:p>
            <a:endParaRPr lang="fr-FR"/>
          </a:p>
        </p:txBody>
      </p:sp>
      <p:sp>
        <p:nvSpPr>
          <p:cNvPr id="28731" name="Text Box 1599"/>
          <p:cNvSpPr txBox="1">
            <a:spLocks noChangeArrowheads="1"/>
          </p:cNvSpPr>
          <p:nvPr/>
        </p:nvSpPr>
        <p:spPr bwMode="auto">
          <a:xfrm>
            <a:off x="554038" y="2124075"/>
            <a:ext cx="982662" cy="158750"/>
          </a:xfrm>
          <a:prstGeom prst="rect">
            <a:avLst/>
          </a:prstGeom>
          <a:noFill/>
          <a:ln w="9525">
            <a:noFill/>
            <a:miter lim="800000"/>
            <a:headEnd/>
            <a:tailEnd/>
          </a:ln>
        </p:spPr>
        <p:txBody>
          <a:bodyPr>
            <a:spAutoFit/>
          </a:bodyPr>
          <a:lstStyle/>
          <a:p>
            <a:pPr latinLnBrk="1">
              <a:spcBef>
                <a:spcPct val="50000"/>
              </a:spcBef>
            </a:pPr>
            <a:r>
              <a:rPr kumimoji="1" lang="en-US" altLang="ko-KR" sz="900" b="1">
                <a:latin typeface="굴림"/>
                <a:ea typeface="굴림"/>
                <a:cs typeface="굴림"/>
              </a:rPr>
              <a:t>51 m</a:t>
            </a:r>
          </a:p>
        </p:txBody>
      </p:sp>
      <p:sp>
        <p:nvSpPr>
          <p:cNvPr id="28732" name="Text Box 1600"/>
          <p:cNvSpPr txBox="1">
            <a:spLocks noChangeArrowheads="1"/>
          </p:cNvSpPr>
          <p:nvPr/>
        </p:nvSpPr>
        <p:spPr bwMode="auto">
          <a:xfrm>
            <a:off x="1898650" y="1973263"/>
            <a:ext cx="2476500" cy="157162"/>
          </a:xfrm>
          <a:prstGeom prst="rect">
            <a:avLst/>
          </a:prstGeom>
          <a:noFill/>
          <a:ln w="9525">
            <a:noFill/>
            <a:miter lim="800000"/>
            <a:headEnd/>
            <a:tailEnd/>
          </a:ln>
        </p:spPr>
        <p:txBody>
          <a:bodyPr>
            <a:spAutoFit/>
          </a:bodyPr>
          <a:lstStyle/>
          <a:p>
            <a:pPr latinLnBrk="1">
              <a:spcBef>
                <a:spcPct val="50000"/>
              </a:spcBef>
            </a:pPr>
            <a:r>
              <a:rPr kumimoji="1" lang="en-US" altLang="ko-KR" sz="900" b="1">
                <a:latin typeface="Arial Rounded MT Bold"/>
                <a:ea typeface="굴림"/>
                <a:cs typeface="굴림"/>
              </a:rPr>
              <a:t>RBR 1060 </a:t>
            </a:r>
            <a:r>
              <a:rPr kumimoji="1" lang="en-US" altLang="ko-KR" sz="900">
                <a:latin typeface="Arial Rounded MT Bold"/>
                <a:ea typeface="굴림"/>
                <a:cs typeface="굴림"/>
              </a:rPr>
              <a:t>(S/N : 13764)</a:t>
            </a:r>
          </a:p>
        </p:txBody>
      </p:sp>
      <p:sp>
        <p:nvSpPr>
          <p:cNvPr id="28733" name="Freeform 1601"/>
          <p:cNvSpPr>
            <a:spLocks/>
          </p:cNvSpPr>
          <p:nvPr/>
        </p:nvSpPr>
        <p:spPr bwMode="auto">
          <a:xfrm>
            <a:off x="4730750" y="2024063"/>
            <a:ext cx="76200" cy="80962"/>
          </a:xfrm>
          <a:custGeom>
            <a:avLst/>
            <a:gdLst>
              <a:gd name="T0" fmla="*/ 0 w 90"/>
              <a:gd name="T1" fmla="*/ 2147483647 h 227"/>
              <a:gd name="T2" fmla="*/ 2147483647 w 90"/>
              <a:gd name="T3" fmla="*/ 2147483647 h 227"/>
              <a:gd name="T4" fmla="*/ 2147483647 w 90"/>
              <a:gd name="T5" fmla="*/ 0 h 227"/>
              <a:gd name="T6" fmla="*/ 2147483647 w 90"/>
              <a:gd name="T7" fmla="*/ 0 h 227"/>
              <a:gd name="T8" fmla="*/ 2147483647 w 90"/>
              <a:gd name="T9" fmla="*/ 2147483647 h 227"/>
              <a:gd name="T10" fmla="*/ 2147483647 w 90"/>
              <a:gd name="T11" fmla="*/ 2147483647 h 227"/>
              <a:gd name="T12" fmla="*/ 2147483647 w 90"/>
              <a:gd name="T13" fmla="*/ 2147483647 h 227"/>
              <a:gd name="T14" fmla="*/ 0 w 90"/>
              <a:gd name="T15" fmla="*/ 2147483647 h 227"/>
              <a:gd name="T16" fmla="*/ 0 w 90"/>
              <a:gd name="T17" fmla="*/ 2147483647 h 22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0"/>
              <a:gd name="T28" fmla="*/ 0 h 227"/>
              <a:gd name="T29" fmla="*/ 90 w 90"/>
              <a:gd name="T30" fmla="*/ 227 h 22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0" h="227">
                <a:moveTo>
                  <a:pt x="0" y="90"/>
                </a:moveTo>
                <a:lnTo>
                  <a:pt x="45" y="90"/>
                </a:lnTo>
                <a:lnTo>
                  <a:pt x="45" y="0"/>
                </a:lnTo>
                <a:lnTo>
                  <a:pt x="90" y="0"/>
                </a:lnTo>
                <a:lnTo>
                  <a:pt x="90" y="227"/>
                </a:lnTo>
                <a:lnTo>
                  <a:pt x="45" y="227"/>
                </a:lnTo>
                <a:lnTo>
                  <a:pt x="45" y="136"/>
                </a:lnTo>
                <a:lnTo>
                  <a:pt x="0" y="136"/>
                </a:lnTo>
                <a:lnTo>
                  <a:pt x="0" y="90"/>
                </a:lnTo>
                <a:close/>
              </a:path>
            </a:pathLst>
          </a:custGeom>
          <a:solidFill>
            <a:schemeClr val="accent2"/>
          </a:solidFill>
          <a:ln w="9525">
            <a:solidFill>
              <a:schemeClr val="tx1"/>
            </a:solidFill>
            <a:round/>
            <a:headEnd/>
            <a:tailEnd/>
          </a:ln>
        </p:spPr>
        <p:txBody>
          <a:bodyPr wrap="none" anchor="ctr"/>
          <a:lstStyle/>
          <a:p>
            <a:endParaRPr lang="fr-FR"/>
          </a:p>
        </p:txBody>
      </p:sp>
      <p:sp>
        <p:nvSpPr>
          <p:cNvPr id="28734" name="Text Box 1602"/>
          <p:cNvSpPr txBox="1">
            <a:spLocks noChangeArrowheads="1"/>
          </p:cNvSpPr>
          <p:nvPr/>
        </p:nvSpPr>
        <p:spPr bwMode="auto">
          <a:xfrm>
            <a:off x="554038" y="1973263"/>
            <a:ext cx="982662" cy="157162"/>
          </a:xfrm>
          <a:prstGeom prst="rect">
            <a:avLst/>
          </a:prstGeom>
          <a:noFill/>
          <a:ln w="9525">
            <a:noFill/>
            <a:miter lim="800000"/>
            <a:headEnd/>
            <a:tailEnd/>
          </a:ln>
        </p:spPr>
        <p:txBody>
          <a:bodyPr>
            <a:spAutoFit/>
          </a:bodyPr>
          <a:lstStyle/>
          <a:p>
            <a:pPr latinLnBrk="1">
              <a:spcBef>
                <a:spcPct val="50000"/>
              </a:spcBef>
            </a:pPr>
            <a:r>
              <a:rPr kumimoji="1" lang="en-US" altLang="ko-KR" sz="900" b="1">
                <a:latin typeface="굴림"/>
                <a:ea typeface="굴림"/>
                <a:cs typeface="굴림"/>
              </a:rPr>
              <a:t>36 m</a:t>
            </a:r>
          </a:p>
        </p:txBody>
      </p:sp>
      <p:sp>
        <p:nvSpPr>
          <p:cNvPr id="28735" name="Text Box 1603"/>
          <p:cNvSpPr txBox="1">
            <a:spLocks noChangeArrowheads="1"/>
          </p:cNvSpPr>
          <p:nvPr/>
        </p:nvSpPr>
        <p:spPr bwMode="auto">
          <a:xfrm>
            <a:off x="1884363" y="1833563"/>
            <a:ext cx="2476500" cy="157162"/>
          </a:xfrm>
          <a:prstGeom prst="rect">
            <a:avLst/>
          </a:prstGeom>
          <a:noFill/>
          <a:ln w="9525">
            <a:noFill/>
            <a:miter lim="800000"/>
            <a:headEnd/>
            <a:tailEnd/>
          </a:ln>
        </p:spPr>
        <p:txBody>
          <a:bodyPr>
            <a:spAutoFit/>
          </a:bodyPr>
          <a:lstStyle/>
          <a:p>
            <a:pPr latinLnBrk="1">
              <a:spcBef>
                <a:spcPct val="50000"/>
              </a:spcBef>
            </a:pPr>
            <a:r>
              <a:rPr kumimoji="1" lang="en-US" altLang="ko-KR" sz="900" b="1">
                <a:latin typeface="Arial Rounded MT Bold"/>
                <a:ea typeface="굴림"/>
                <a:cs typeface="굴림"/>
              </a:rPr>
              <a:t>RBR 1060 </a:t>
            </a:r>
            <a:r>
              <a:rPr kumimoji="1" lang="en-US" altLang="ko-KR" sz="900">
                <a:latin typeface="Arial Rounded MT Bold"/>
                <a:ea typeface="굴림"/>
                <a:cs typeface="굴림"/>
              </a:rPr>
              <a:t>(S/N : 13765)</a:t>
            </a:r>
          </a:p>
        </p:txBody>
      </p:sp>
      <p:sp>
        <p:nvSpPr>
          <p:cNvPr id="28736" name="Freeform 1604"/>
          <p:cNvSpPr>
            <a:spLocks/>
          </p:cNvSpPr>
          <p:nvPr/>
        </p:nvSpPr>
        <p:spPr bwMode="auto">
          <a:xfrm>
            <a:off x="4716463" y="1884363"/>
            <a:ext cx="76200" cy="80962"/>
          </a:xfrm>
          <a:custGeom>
            <a:avLst/>
            <a:gdLst>
              <a:gd name="T0" fmla="*/ 0 w 90"/>
              <a:gd name="T1" fmla="*/ 2147483647 h 227"/>
              <a:gd name="T2" fmla="*/ 2147483647 w 90"/>
              <a:gd name="T3" fmla="*/ 2147483647 h 227"/>
              <a:gd name="T4" fmla="*/ 2147483647 w 90"/>
              <a:gd name="T5" fmla="*/ 0 h 227"/>
              <a:gd name="T6" fmla="*/ 2147483647 w 90"/>
              <a:gd name="T7" fmla="*/ 0 h 227"/>
              <a:gd name="T8" fmla="*/ 2147483647 w 90"/>
              <a:gd name="T9" fmla="*/ 2147483647 h 227"/>
              <a:gd name="T10" fmla="*/ 2147483647 w 90"/>
              <a:gd name="T11" fmla="*/ 2147483647 h 227"/>
              <a:gd name="T12" fmla="*/ 2147483647 w 90"/>
              <a:gd name="T13" fmla="*/ 2147483647 h 227"/>
              <a:gd name="T14" fmla="*/ 0 w 90"/>
              <a:gd name="T15" fmla="*/ 2147483647 h 227"/>
              <a:gd name="T16" fmla="*/ 0 w 90"/>
              <a:gd name="T17" fmla="*/ 2147483647 h 22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0"/>
              <a:gd name="T28" fmla="*/ 0 h 227"/>
              <a:gd name="T29" fmla="*/ 90 w 90"/>
              <a:gd name="T30" fmla="*/ 227 h 22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0" h="227">
                <a:moveTo>
                  <a:pt x="0" y="90"/>
                </a:moveTo>
                <a:lnTo>
                  <a:pt x="45" y="90"/>
                </a:lnTo>
                <a:lnTo>
                  <a:pt x="45" y="0"/>
                </a:lnTo>
                <a:lnTo>
                  <a:pt x="90" y="0"/>
                </a:lnTo>
                <a:lnTo>
                  <a:pt x="90" y="227"/>
                </a:lnTo>
                <a:lnTo>
                  <a:pt x="45" y="227"/>
                </a:lnTo>
                <a:lnTo>
                  <a:pt x="45" y="136"/>
                </a:lnTo>
                <a:lnTo>
                  <a:pt x="0" y="136"/>
                </a:lnTo>
                <a:lnTo>
                  <a:pt x="0" y="90"/>
                </a:lnTo>
                <a:close/>
              </a:path>
            </a:pathLst>
          </a:custGeom>
          <a:solidFill>
            <a:schemeClr val="accent2"/>
          </a:solidFill>
          <a:ln w="9525">
            <a:solidFill>
              <a:schemeClr val="tx1"/>
            </a:solidFill>
            <a:round/>
            <a:headEnd/>
            <a:tailEnd/>
          </a:ln>
        </p:spPr>
        <p:txBody>
          <a:bodyPr wrap="none" anchor="ctr"/>
          <a:lstStyle/>
          <a:p>
            <a:endParaRPr lang="fr-FR"/>
          </a:p>
        </p:txBody>
      </p:sp>
      <p:sp>
        <p:nvSpPr>
          <p:cNvPr id="28737" name="Text Box 1605"/>
          <p:cNvSpPr txBox="1">
            <a:spLocks noChangeArrowheads="1"/>
          </p:cNvSpPr>
          <p:nvPr/>
        </p:nvSpPr>
        <p:spPr bwMode="auto">
          <a:xfrm>
            <a:off x="539750" y="1833563"/>
            <a:ext cx="982663" cy="157162"/>
          </a:xfrm>
          <a:prstGeom prst="rect">
            <a:avLst/>
          </a:prstGeom>
          <a:noFill/>
          <a:ln w="9525">
            <a:noFill/>
            <a:miter lim="800000"/>
            <a:headEnd/>
            <a:tailEnd/>
          </a:ln>
        </p:spPr>
        <p:txBody>
          <a:bodyPr>
            <a:spAutoFit/>
          </a:bodyPr>
          <a:lstStyle/>
          <a:p>
            <a:pPr latinLnBrk="1">
              <a:spcBef>
                <a:spcPct val="50000"/>
              </a:spcBef>
            </a:pPr>
            <a:r>
              <a:rPr kumimoji="1" lang="en-US" altLang="ko-KR" sz="900" b="1">
                <a:latin typeface="굴림"/>
                <a:ea typeface="굴림"/>
                <a:cs typeface="굴림"/>
              </a:rPr>
              <a:t>21 m</a:t>
            </a:r>
          </a:p>
        </p:txBody>
      </p:sp>
      <p:sp>
        <p:nvSpPr>
          <p:cNvPr id="28738" name="Text Box 1609"/>
          <p:cNvSpPr txBox="1">
            <a:spLocks noChangeArrowheads="1"/>
          </p:cNvSpPr>
          <p:nvPr/>
        </p:nvSpPr>
        <p:spPr bwMode="auto">
          <a:xfrm>
            <a:off x="5627688" y="3079750"/>
            <a:ext cx="1752600" cy="158750"/>
          </a:xfrm>
          <a:prstGeom prst="rect">
            <a:avLst/>
          </a:prstGeom>
          <a:noFill/>
          <a:ln w="9525">
            <a:noFill/>
            <a:miter lim="800000"/>
            <a:headEnd/>
            <a:tailEnd/>
          </a:ln>
        </p:spPr>
        <p:txBody>
          <a:bodyPr>
            <a:spAutoFit/>
          </a:bodyPr>
          <a:lstStyle/>
          <a:p>
            <a:pPr latinLnBrk="1">
              <a:spcBef>
                <a:spcPct val="50000"/>
              </a:spcBef>
            </a:pPr>
            <a:r>
              <a:rPr kumimoji="1" lang="en-US" altLang="ko-KR" sz="900" b="1">
                <a:latin typeface="Times New Roman" pitchFamily="18" charset="0"/>
                <a:ea typeface="굴림"/>
                <a:cs typeface="굴림"/>
              </a:rPr>
              <a:t>48 m steel cable </a:t>
            </a:r>
            <a:r>
              <a:rPr kumimoji="1" lang="en-US" altLang="ko-KR" sz="900" b="1">
                <a:latin typeface="Symbol" pitchFamily="18" charset="2"/>
                <a:ea typeface="굴림"/>
                <a:cs typeface="굴림"/>
              </a:rPr>
              <a:t>f</a:t>
            </a:r>
            <a:r>
              <a:rPr kumimoji="1" lang="en-US" altLang="ko-KR" sz="900" b="1">
                <a:latin typeface="Times New Roman" pitchFamily="18" charset="0"/>
                <a:ea typeface="굴림"/>
                <a:cs typeface="굴림"/>
              </a:rPr>
              <a:t>6.5</a:t>
            </a:r>
          </a:p>
        </p:txBody>
      </p:sp>
      <p:sp>
        <p:nvSpPr>
          <p:cNvPr id="28739" name="Text Box 1610"/>
          <p:cNvSpPr txBox="1">
            <a:spLocks noChangeArrowheads="1"/>
          </p:cNvSpPr>
          <p:nvPr/>
        </p:nvSpPr>
        <p:spPr bwMode="auto">
          <a:xfrm>
            <a:off x="5627688" y="2033588"/>
            <a:ext cx="1752600" cy="157162"/>
          </a:xfrm>
          <a:prstGeom prst="rect">
            <a:avLst/>
          </a:prstGeom>
          <a:noFill/>
          <a:ln w="9525">
            <a:noFill/>
            <a:miter lim="800000"/>
            <a:headEnd/>
            <a:tailEnd/>
          </a:ln>
        </p:spPr>
        <p:txBody>
          <a:bodyPr>
            <a:spAutoFit/>
          </a:bodyPr>
          <a:lstStyle/>
          <a:p>
            <a:pPr latinLnBrk="1">
              <a:spcBef>
                <a:spcPct val="50000"/>
              </a:spcBef>
            </a:pPr>
            <a:r>
              <a:rPr kumimoji="1" lang="en-US" altLang="ko-KR" sz="900" b="1">
                <a:latin typeface="Times New Roman" pitchFamily="18" charset="0"/>
                <a:ea typeface="굴림"/>
                <a:cs typeface="굴림"/>
              </a:rPr>
              <a:t>38 m steel cable </a:t>
            </a:r>
            <a:r>
              <a:rPr kumimoji="1" lang="en-US" altLang="ko-KR" sz="900" b="1">
                <a:latin typeface="Symbol" pitchFamily="18" charset="2"/>
                <a:ea typeface="굴림"/>
                <a:cs typeface="굴림"/>
              </a:rPr>
              <a:t>f</a:t>
            </a:r>
            <a:r>
              <a:rPr kumimoji="1" lang="en-US" altLang="ko-KR" sz="900" b="1">
                <a:latin typeface="Times New Roman" pitchFamily="18" charset="0"/>
                <a:ea typeface="굴림"/>
                <a:cs typeface="굴림"/>
              </a:rPr>
              <a:t>6.5</a:t>
            </a:r>
          </a:p>
        </p:txBody>
      </p:sp>
      <p:sp>
        <p:nvSpPr>
          <p:cNvPr id="28740" name="Text Box 1619"/>
          <p:cNvSpPr txBox="1">
            <a:spLocks noChangeArrowheads="1"/>
          </p:cNvSpPr>
          <p:nvPr/>
        </p:nvSpPr>
        <p:spPr bwMode="auto">
          <a:xfrm>
            <a:off x="463550" y="4895850"/>
            <a:ext cx="982663" cy="158750"/>
          </a:xfrm>
          <a:prstGeom prst="rect">
            <a:avLst/>
          </a:prstGeom>
          <a:noFill/>
          <a:ln w="9525">
            <a:noFill/>
            <a:miter lim="800000"/>
            <a:headEnd/>
            <a:tailEnd/>
          </a:ln>
        </p:spPr>
        <p:txBody>
          <a:bodyPr>
            <a:spAutoFit/>
          </a:bodyPr>
          <a:lstStyle/>
          <a:p>
            <a:pPr latinLnBrk="1">
              <a:spcBef>
                <a:spcPct val="50000"/>
              </a:spcBef>
            </a:pPr>
            <a:r>
              <a:rPr kumimoji="1" lang="en-US" altLang="ko-KR" sz="900" b="1">
                <a:latin typeface="굴림"/>
                <a:ea typeface="굴림"/>
                <a:cs typeface="굴림"/>
              </a:rPr>
              <a:t>158 m</a:t>
            </a:r>
          </a:p>
        </p:txBody>
      </p:sp>
      <p:sp>
        <p:nvSpPr>
          <p:cNvPr id="28741" name="Text Box 1617"/>
          <p:cNvSpPr txBox="1">
            <a:spLocks noChangeArrowheads="1"/>
          </p:cNvSpPr>
          <p:nvPr/>
        </p:nvSpPr>
        <p:spPr bwMode="auto">
          <a:xfrm>
            <a:off x="1878013" y="1544638"/>
            <a:ext cx="2476500" cy="157162"/>
          </a:xfrm>
          <a:prstGeom prst="rect">
            <a:avLst/>
          </a:prstGeom>
          <a:noFill/>
          <a:ln w="9525">
            <a:noFill/>
            <a:miter lim="800000"/>
            <a:headEnd/>
            <a:tailEnd/>
          </a:ln>
        </p:spPr>
        <p:txBody>
          <a:bodyPr>
            <a:spAutoFit/>
          </a:bodyPr>
          <a:lstStyle/>
          <a:p>
            <a:pPr latinLnBrk="1">
              <a:spcBef>
                <a:spcPct val="50000"/>
              </a:spcBef>
            </a:pPr>
            <a:r>
              <a:rPr kumimoji="1" lang="en-US" altLang="ko-KR" sz="900" b="1">
                <a:latin typeface="Arial Rounded MT Bold"/>
                <a:ea typeface="굴림"/>
                <a:cs typeface="굴림"/>
              </a:rPr>
              <a:t>SEAGUARD </a:t>
            </a:r>
            <a:r>
              <a:rPr kumimoji="1" lang="en-US" altLang="ko-KR" sz="900">
                <a:latin typeface="Arial Rounded MT Bold"/>
                <a:ea typeface="굴림"/>
                <a:cs typeface="굴림"/>
              </a:rPr>
              <a:t>(S/N : 066)</a:t>
            </a:r>
          </a:p>
        </p:txBody>
      </p:sp>
      <p:pic>
        <p:nvPicPr>
          <p:cNvPr id="28742" name="Picture 1620"/>
          <p:cNvPicPr>
            <a:picLocks noChangeAspect="1" noChangeArrowheads="1"/>
          </p:cNvPicPr>
          <p:nvPr/>
        </p:nvPicPr>
        <p:blipFill>
          <a:blip r:embed="rId5"/>
          <a:srcRect t="1646" r="46169" b="8235"/>
          <a:stretch>
            <a:fillRect/>
          </a:stretch>
        </p:blipFill>
        <p:spPr bwMode="auto">
          <a:xfrm>
            <a:off x="4579938" y="1398588"/>
            <a:ext cx="269875" cy="409575"/>
          </a:xfrm>
          <a:prstGeom prst="rect">
            <a:avLst/>
          </a:prstGeom>
          <a:noFill/>
          <a:ln w="9525">
            <a:noFill/>
            <a:miter lim="800000"/>
            <a:headEnd/>
            <a:tailEnd/>
          </a:ln>
        </p:spPr>
      </p:pic>
      <p:sp>
        <p:nvSpPr>
          <p:cNvPr id="28743" name="Oval 1040"/>
          <p:cNvSpPr>
            <a:spLocks noChangeArrowheads="1"/>
          </p:cNvSpPr>
          <p:nvPr/>
        </p:nvSpPr>
        <p:spPr bwMode="auto">
          <a:xfrm>
            <a:off x="4240213" y="976313"/>
            <a:ext cx="941387" cy="238125"/>
          </a:xfrm>
          <a:prstGeom prst="ellipse">
            <a:avLst/>
          </a:prstGeom>
          <a:solidFill>
            <a:srgbClr val="FF0000"/>
          </a:solidFill>
          <a:ln w="0">
            <a:solidFill>
              <a:srgbClr val="000000"/>
            </a:solidFill>
            <a:round/>
            <a:headEnd/>
            <a:tailEnd/>
          </a:ln>
        </p:spPr>
        <p:txBody>
          <a:bodyPr/>
          <a:lstStyle/>
          <a:p>
            <a:pPr algn="ctr" latinLnBrk="1"/>
            <a:endParaRPr kumimoji="1" lang="fr-FR" sz="900">
              <a:latin typeface="Arial Rounded MT Bold"/>
              <a:ea typeface="굴림"/>
              <a:cs typeface="굴림"/>
            </a:endParaRPr>
          </a:p>
        </p:txBody>
      </p:sp>
      <p:sp>
        <p:nvSpPr>
          <p:cNvPr id="28744" name="Text Box 1147"/>
          <p:cNvSpPr txBox="1">
            <a:spLocks noChangeArrowheads="1"/>
          </p:cNvSpPr>
          <p:nvPr/>
        </p:nvSpPr>
        <p:spPr bwMode="auto">
          <a:xfrm>
            <a:off x="5429250" y="979488"/>
            <a:ext cx="2476500" cy="158750"/>
          </a:xfrm>
          <a:prstGeom prst="rect">
            <a:avLst/>
          </a:prstGeom>
          <a:noFill/>
          <a:ln w="9525">
            <a:noFill/>
            <a:miter lim="800000"/>
            <a:headEnd/>
            <a:tailEnd/>
          </a:ln>
        </p:spPr>
        <p:txBody>
          <a:bodyPr>
            <a:spAutoFit/>
          </a:bodyPr>
          <a:lstStyle/>
          <a:p>
            <a:pPr latinLnBrk="1">
              <a:spcBef>
                <a:spcPct val="50000"/>
              </a:spcBef>
            </a:pPr>
            <a:r>
              <a:rPr kumimoji="1" lang="en-US" altLang="ko-KR" sz="900" b="1">
                <a:latin typeface="Arial Rounded MT Bold"/>
                <a:ea typeface="굴림"/>
                <a:cs typeface="굴림"/>
              </a:rPr>
              <a:t>24m CRP 231daN</a:t>
            </a:r>
          </a:p>
        </p:txBody>
      </p:sp>
      <p:sp>
        <p:nvSpPr>
          <p:cNvPr id="28745" name="Text Box 1613"/>
          <p:cNvSpPr txBox="1">
            <a:spLocks noChangeArrowheads="1"/>
          </p:cNvSpPr>
          <p:nvPr/>
        </p:nvSpPr>
        <p:spPr bwMode="auto">
          <a:xfrm>
            <a:off x="1852613" y="4905375"/>
            <a:ext cx="2387600" cy="157163"/>
          </a:xfrm>
          <a:prstGeom prst="rect">
            <a:avLst/>
          </a:prstGeom>
          <a:noFill/>
          <a:ln w="9525">
            <a:noFill/>
            <a:miter lim="800000"/>
            <a:headEnd/>
            <a:tailEnd/>
          </a:ln>
        </p:spPr>
        <p:txBody>
          <a:bodyPr>
            <a:spAutoFit/>
          </a:bodyPr>
          <a:lstStyle/>
          <a:p>
            <a:pPr latinLnBrk="1">
              <a:spcBef>
                <a:spcPct val="50000"/>
              </a:spcBef>
            </a:pPr>
            <a:r>
              <a:rPr kumimoji="1" lang="en-US" altLang="ko-KR" sz="900" b="1">
                <a:latin typeface="굴림"/>
                <a:ea typeface="굴림"/>
                <a:cs typeface="굴림"/>
              </a:rPr>
              <a:t>SBE 37 </a:t>
            </a:r>
            <a:r>
              <a:rPr kumimoji="1" lang="en-US" altLang="ko-KR" sz="900">
                <a:latin typeface="굴림"/>
                <a:ea typeface="굴림"/>
                <a:cs typeface="굴림"/>
              </a:rPr>
              <a:t>(5139)</a:t>
            </a:r>
          </a:p>
        </p:txBody>
      </p:sp>
      <p:sp>
        <p:nvSpPr>
          <p:cNvPr id="28746" name="Freeform 1614"/>
          <p:cNvSpPr>
            <a:spLocks/>
          </p:cNvSpPr>
          <p:nvPr/>
        </p:nvSpPr>
        <p:spPr bwMode="auto">
          <a:xfrm>
            <a:off x="4729163" y="4903788"/>
            <a:ext cx="76200" cy="158750"/>
          </a:xfrm>
          <a:custGeom>
            <a:avLst/>
            <a:gdLst>
              <a:gd name="T0" fmla="*/ 0 w 90"/>
              <a:gd name="T1" fmla="*/ 2147483647 h 363"/>
              <a:gd name="T2" fmla="*/ 2147483647 w 90"/>
              <a:gd name="T3" fmla="*/ 2147483647 h 363"/>
              <a:gd name="T4" fmla="*/ 2147483647 w 90"/>
              <a:gd name="T5" fmla="*/ 0 h 363"/>
              <a:gd name="T6" fmla="*/ 2147483647 w 90"/>
              <a:gd name="T7" fmla="*/ 0 h 363"/>
              <a:gd name="T8" fmla="*/ 2147483647 w 90"/>
              <a:gd name="T9" fmla="*/ 2147483647 h 363"/>
              <a:gd name="T10" fmla="*/ 2147483647 w 90"/>
              <a:gd name="T11" fmla="*/ 2147483647 h 363"/>
              <a:gd name="T12" fmla="*/ 2147483647 w 90"/>
              <a:gd name="T13" fmla="*/ 2147483647 h 363"/>
              <a:gd name="T14" fmla="*/ 0 w 90"/>
              <a:gd name="T15" fmla="*/ 2147483647 h 363"/>
              <a:gd name="T16" fmla="*/ 0 w 90"/>
              <a:gd name="T17" fmla="*/ 2147483647 h 363"/>
              <a:gd name="T18" fmla="*/ 2147483647 w 90"/>
              <a:gd name="T19" fmla="*/ 2147483647 h 363"/>
              <a:gd name="T20" fmla="*/ 2147483647 w 90"/>
              <a:gd name="T21" fmla="*/ 2147483647 h 363"/>
              <a:gd name="T22" fmla="*/ 0 w 90"/>
              <a:gd name="T23" fmla="*/ 2147483647 h 363"/>
              <a:gd name="T24" fmla="*/ 0 w 90"/>
              <a:gd name="T25" fmla="*/ 2147483647 h 36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0"/>
              <a:gd name="T40" fmla="*/ 0 h 363"/>
              <a:gd name="T41" fmla="*/ 90 w 90"/>
              <a:gd name="T42" fmla="*/ 363 h 36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0" h="363">
                <a:moveTo>
                  <a:pt x="0" y="46"/>
                </a:moveTo>
                <a:lnTo>
                  <a:pt x="45" y="46"/>
                </a:lnTo>
                <a:lnTo>
                  <a:pt x="45" y="0"/>
                </a:lnTo>
                <a:lnTo>
                  <a:pt x="90" y="0"/>
                </a:lnTo>
                <a:lnTo>
                  <a:pt x="90" y="363"/>
                </a:lnTo>
                <a:lnTo>
                  <a:pt x="45" y="363"/>
                </a:lnTo>
                <a:lnTo>
                  <a:pt x="45" y="318"/>
                </a:lnTo>
                <a:lnTo>
                  <a:pt x="0" y="318"/>
                </a:lnTo>
                <a:lnTo>
                  <a:pt x="0" y="273"/>
                </a:lnTo>
                <a:lnTo>
                  <a:pt x="45" y="273"/>
                </a:lnTo>
                <a:lnTo>
                  <a:pt x="45" y="91"/>
                </a:lnTo>
                <a:lnTo>
                  <a:pt x="0" y="91"/>
                </a:lnTo>
                <a:lnTo>
                  <a:pt x="0" y="46"/>
                </a:lnTo>
                <a:close/>
              </a:path>
            </a:pathLst>
          </a:custGeom>
          <a:solidFill>
            <a:srgbClr val="C0C0C0"/>
          </a:solidFill>
          <a:ln w="9525">
            <a:solidFill>
              <a:schemeClr val="tx1"/>
            </a:solidFill>
            <a:round/>
            <a:headEnd/>
            <a:tailEnd/>
          </a:ln>
        </p:spPr>
        <p:txBody>
          <a:bodyPr wrap="none" anchor="ctr"/>
          <a:lstStyle/>
          <a:p>
            <a:endParaRPr lang="fr-FR"/>
          </a:p>
        </p:txBody>
      </p:sp>
      <p:sp>
        <p:nvSpPr>
          <p:cNvPr id="28747" name="Text Box 1615"/>
          <p:cNvSpPr txBox="1">
            <a:spLocks noChangeArrowheads="1"/>
          </p:cNvSpPr>
          <p:nvPr/>
        </p:nvSpPr>
        <p:spPr bwMode="auto">
          <a:xfrm>
            <a:off x="539750" y="5305425"/>
            <a:ext cx="982663" cy="157163"/>
          </a:xfrm>
          <a:prstGeom prst="rect">
            <a:avLst/>
          </a:prstGeom>
          <a:noFill/>
          <a:ln w="9525">
            <a:noFill/>
            <a:miter lim="800000"/>
            <a:headEnd/>
            <a:tailEnd/>
          </a:ln>
        </p:spPr>
        <p:txBody>
          <a:bodyPr>
            <a:spAutoFit/>
          </a:bodyPr>
          <a:lstStyle/>
          <a:p>
            <a:pPr latinLnBrk="1">
              <a:spcBef>
                <a:spcPct val="50000"/>
              </a:spcBef>
            </a:pPr>
            <a:r>
              <a:rPr kumimoji="1" lang="en-US" altLang="ko-KR" sz="900" b="1">
                <a:latin typeface="굴림"/>
                <a:ea typeface="굴림"/>
                <a:cs typeface="굴림"/>
              </a:rPr>
              <a:t>160 m</a:t>
            </a:r>
          </a:p>
        </p:txBody>
      </p:sp>
      <p:sp>
        <p:nvSpPr>
          <p:cNvPr id="28748" name="Text Box 1481"/>
          <p:cNvSpPr txBox="1">
            <a:spLocks noChangeArrowheads="1"/>
          </p:cNvSpPr>
          <p:nvPr/>
        </p:nvSpPr>
        <p:spPr bwMode="auto">
          <a:xfrm>
            <a:off x="5562600" y="1239838"/>
            <a:ext cx="1752600" cy="158750"/>
          </a:xfrm>
          <a:prstGeom prst="rect">
            <a:avLst/>
          </a:prstGeom>
          <a:noFill/>
          <a:ln w="9525">
            <a:noFill/>
            <a:miter lim="800000"/>
            <a:headEnd/>
            <a:tailEnd/>
          </a:ln>
        </p:spPr>
        <p:txBody>
          <a:bodyPr>
            <a:spAutoFit/>
          </a:bodyPr>
          <a:lstStyle/>
          <a:p>
            <a:pPr latinLnBrk="1">
              <a:spcBef>
                <a:spcPct val="50000"/>
              </a:spcBef>
            </a:pPr>
            <a:r>
              <a:rPr kumimoji="1" lang="en-US" altLang="ko-KR" sz="900" b="1">
                <a:latin typeface="Times New Roman" pitchFamily="18" charset="0"/>
                <a:ea typeface="굴림"/>
                <a:cs typeface="굴림"/>
              </a:rPr>
              <a:t>1 m steel cable </a:t>
            </a:r>
            <a:r>
              <a:rPr kumimoji="1" lang="en-US" altLang="ko-KR" sz="900" b="1">
                <a:latin typeface="Symbol" pitchFamily="18" charset="2"/>
                <a:ea typeface="굴림"/>
                <a:cs typeface="굴림"/>
              </a:rPr>
              <a:t>f</a:t>
            </a:r>
            <a:r>
              <a:rPr kumimoji="1" lang="en-US" altLang="ko-KR" sz="900" b="1">
                <a:latin typeface="Times New Roman" pitchFamily="18" charset="0"/>
                <a:ea typeface="굴림"/>
                <a:cs typeface="굴림"/>
              </a:rPr>
              <a:t>6.5</a:t>
            </a:r>
          </a:p>
        </p:txBody>
      </p:sp>
      <p:sp>
        <p:nvSpPr>
          <p:cNvPr id="28749" name="Text Box 367"/>
          <p:cNvSpPr txBox="1">
            <a:spLocks noChangeArrowheads="1"/>
          </p:cNvSpPr>
          <p:nvPr/>
        </p:nvSpPr>
        <p:spPr bwMode="auto">
          <a:xfrm>
            <a:off x="6011863" y="188913"/>
            <a:ext cx="2614612" cy="396875"/>
          </a:xfrm>
          <a:prstGeom prst="rect">
            <a:avLst/>
          </a:prstGeom>
          <a:noFill/>
          <a:ln w="9525">
            <a:noFill/>
            <a:miter lim="800000"/>
            <a:headEnd/>
            <a:tailEnd/>
          </a:ln>
        </p:spPr>
        <p:txBody>
          <a:bodyPr wrap="none">
            <a:spAutoFit/>
          </a:bodyPr>
          <a:lstStyle/>
          <a:p>
            <a:r>
              <a:rPr lang="fr-FR" sz="2000">
                <a:latin typeface="Comic Sans MS" pitchFamily="66" charset="0"/>
              </a:rPr>
              <a:t>Schéma du mouillage</a:t>
            </a:r>
          </a:p>
        </p:txBody>
      </p:sp>
      <p:sp>
        <p:nvSpPr>
          <p:cNvPr id="368" name="ZoneTexte 367"/>
          <p:cNvSpPr txBox="1"/>
          <p:nvPr/>
        </p:nvSpPr>
        <p:spPr>
          <a:xfrm>
            <a:off x="6543675" y="4572000"/>
            <a:ext cx="2633663" cy="1200150"/>
          </a:xfrm>
          <a:prstGeom prst="rect">
            <a:avLst/>
          </a:prstGeom>
          <a:solidFill>
            <a:schemeClr val="accent5">
              <a:lumMod val="20000"/>
              <a:lumOff val="80000"/>
            </a:schemeClr>
          </a:solidFill>
        </p:spPr>
        <p:txBody>
          <a:bodyPr wrap="none">
            <a:spAutoFit/>
          </a:bodyPr>
          <a:lstStyle/>
          <a:p>
            <a:pPr fontAlgn="auto">
              <a:spcBef>
                <a:spcPts val="0"/>
              </a:spcBef>
              <a:spcAft>
                <a:spcPts val="0"/>
              </a:spcAft>
              <a:defRPr/>
            </a:pPr>
            <a:r>
              <a:rPr lang="fr-FR" b="1" dirty="0">
                <a:latin typeface="+mn-lt"/>
              </a:rPr>
              <a:t>Capteurs de température </a:t>
            </a:r>
          </a:p>
          <a:p>
            <a:pPr fontAlgn="auto">
              <a:spcBef>
                <a:spcPts val="0"/>
              </a:spcBef>
              <a:spcAft>
                <a:spcPts val="0"/>
              </a:spcAft>
              <a:defRPr/>
            </a:pPr>
            <a:r>
              <a:rPr lang="fr-FR" b="1" dirty="0">
                <a:latin typeface="+mn-lt"/>
              </a:rPr>
              <a:t>À haute fréquence</a:t>
            </a:r>
          </a:p>
          <a:p>
            <a:pPr fontAlgn="auto">
              <a:spcBef>
                <a:spcPts val="0"/>
              </a:spcBef>
              <a:spcAft>
                <a:spcPts val="0"/>
              </a:spcAft>
              <a:defRPr/>
            </a:pPr>
            <a:r>
              <a:rPr lang="fr-FR" b="1" dirty="0">
                <a:latin typeface="+mn-lt"/>
              </a:rPr>
              <a:t>1 mesure toutes les 15s</a:t>
            </a:r>
          </a:p>
          <a:p>
            <a:pPr fontAlgn="auto">
              <a:spcBef>
                <a:spcPts val="0"/>
              </a:spcBef>
              <a:spcAft>
                <a:spcPts val="0"/>
              </a:spcAft>
              <a:defRPr/>
            </a:pPr>
            <a:r>
              <a:rPr lang="fr-FR" b="1" dirty="0">
                <a:latin typeface="+mn-lt"/>
              </a:rPr>
              <a:t>Espacés de 15mètres</a:t>
            </a:r>
            <a:endParaRPr lang="fr-FR" b="1" dirty="0">
              <a:latin typeface="+mn-lt"/>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Picture 2"/>
          <p:cNvPicPr>
            <a:picLocks noChangeAspect="1" noChangeArrowheads="1"/>
          </p:cNvPicPr>
          <p:nvPr/>
        </p:nvPicPr>
        <p:blipFill>
          <a:blip r:embed="rId3"/>
          <a:srcRect/>
          <a:stretch>
            <a:fillRect/>
          </a:stretch>
        </p:blipFill>
        <p:spPr bwMode="auto">
          <a:xfrm>
            <a:off x="0" y="1500188"/>
            <a:ext cx="9144000" cy="2714625"/>
          </a:xfrm>
          <a:prstGeom prst="rect">
            <a:avLst/>
          </a:prstGeom>
          <a:noFill/>
          <a:ln w="9525">
            <a:noFill/>
            <a:miter lim="800000"/>
            <a:headEnd/>
            <a:tailEnd/>
          </a:ln>
        </p:spPr>
      </p:pic>
      <p:sp>
        <p:nvSpPr>
          <p:cNvPr id="30722" name="Titre 1"/>
          <p:cNvSpPr>
            <a:spLocks noGrp="1"/>
          </p:cNvSpPr>
          <p:nvPr>
            <p:ph type="title"/>
          </p:nvPr>
        </p:nvSpPr>
        <p:spPr>
          <a:xfrm>
            <a:off x="457200" y="0"/>
            <a:ext cx="8229600" cy="857250"/>
          </a:xfrm>
        </p:spPr>
        <p:txBody>
          <a:bodyPr/>
          <a:lstStyle/>
          <a:p>
            <a:r>
              <a:rPr lang="fr-FR" sz="3200" smtClean="0"/>
              <a:t>Train d’ondes solitaires au point de génération  </a:t>
            </a:r>
          </a:p>
        </p:txBody>
      </p:sp>
      <p:sp>
        <p:nvSpPr>
          <p:cNvPr id="5" name="Rectangle 4"/>
          <p:cNvSpPr/>
          <p:nvPr/>
        </p:nvSpPr>
        <p:spPr>
          <a:xfrm>
            <a:off x="5214938" y="1571625"/>
            <a:ext cx="214312" cy="17145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pic>
        <p:nvPicPr>
          <p:cNvPr id="30724" name="Picture 4" descr="contourf_0831_0_2"/>
          <p:cNvPicPr>
            <a:picLocks noChangeAspect="1" noChangeArrowheads="1"/>
          </p:cNvPicPr>
          <p:nvPr/>
        </p:nvPicPr>
        <p:blipFill>
          <a:blip r:embed="rId4"/>
          <a:srcRect/>
          <a:stretch>
            <a:fillRect/>
          </a:stretch>
        </p:blipFill>
        <p:spPr bwMode="auto">
          <a:xfrm>
            <a:off x="0" y="4214813"/>
            <a:ext cx="4953000" cy="2813050"/>
          </a:xfrm>
          <a:prstGeom prst="rect">
            <a:avLst/>
          </a:prstGeom>
          <a:noFill/>
          <a:ln w="9525">
            <a:noFill/>
            <a:miter lim="800000"/>
            <a:headEnd/>
            <a:tailEnd/>
          </a:ln>
        </p:spPr>
      </p:pic>
      <p:cxnSp>
        <p:nvCxnSpPr>
          <p:cNvPr id="8" name="Connecteur droit avec flèche 7"/>
          <p:cNvCxnSpPr>
            <a:stCxn id="5" idx="1"/>
          </p:cNvCxnSpPr>
          <p:nvPr/>
        </p:nvCxnSpPr>
        <p:spPr>
          <a:xfrm rot="10800000" flipV="1">
            <a:off x="4214813" y="2428875"/>
            <a:ext cx="1000125" cy="1928813"/>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0726" name="ZoneTexte 8"/>
          <p:cNvSpPr txBox="1">
            <a:spLocks noChangeArrowheads="1"/>
          </p:cNvSpPr>
          <p:nvPr/>
        </p:nvSpPr>
        <p:spPr bwMode="auto">
          <a:xfrm>
            <a:off x="4857750" y="4500563"/>
            <a:ext cx="4286250" cy="708025"/>
          </a:xfrm>
          <a:prstGeom prst="rect">
            <a:avLst/>
          </a:prstGeom>
          <a:noFill/>
          <a:ln w="9525">
            <a:noFill/>
            <a:miter lim="800000"/>
            <a:headEnd/>
            <a:tailEnd/>
          </a:ln>
        </p:spPr>
        <p:txBody>
          <a:bodyPr>
            <a:spAutoFit/>
          </a:bodyPr>
          <a:lstStyle/>
          <a:p>
            <a:r>
              <a:rPr lang="fr-FR" sz="2000">
                <a:latin typeface="Calibri" pitchFamily="34" charset="0"/>
              </a:rPr>
              <a:t>Génération d’un train ondes solitaires</a:t>
            </a:r>
          </a:p>
          <a:p>
            <a:r>
              <a:rPr lang="fr-FR" sz="2000">
                <a:latin typeface="Calibri" pitchFamily="34" charset="0"/>
              </a:rPr>
              <a:t>Période 5min,  amplitude de 20m</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464</TotalTime>
  <Words>1445</Words>
  <Application>Microsoft Office PowerPoint</Application>
  <PresentationFormat>Affichage à l'écran (4:3)</PresentationFormat>
  <Paragraphs>232</Paragraphs>
  <Slides>19</Slides>
  <Notes>18</Notes>
  <HiddenSlides>0</HiddenSlides>
  <MMClips>0</MMClips>
  <ScaleCrop>false</ScaleCrop>
  <HeadingPairs>
    <vt:vector size="8" baseType="variant">
      <vt:variant>
        <vt:lpstr>Polices utilisées</vt:lpstr>
      </vt:variant>
      <vt:variant>
        <vt:i4>11</vt:i4>
      </vt:variant>
      <vt:variant>
        <vt:lpstr>Modèle de conception</vt:lpstr>
      </vt:variant>
      <vt:variant>
        <vt:i4>4</vt:i4>
      </vt:variant>
      <vt:variant>
        <vt:lpstr>Serveurs OLE incorporés</vt:lpstr>
      </vt:variant>
      <vt:variant>
        <vt:i4>1</vt:i4>
      </vt:variant>
      <vt:variant>
        <vt:lpstr>Titres des diapositives</vt:lpstr>
      </vt:variant>
      <vt:variant>
        <vt:i4>19</vt:i4>
      </vt:variant>
    </vt:vector>
  </HeadingPairs>
  <TitlesOfParts>
    <vt:vector size="35" baseType="lpstr">
      <vt:lpstr>Calibri</vt:lpstr>
      <vt:lpstr>Arial</vt:lpstr>
      <vt:lpstr>Textile</vt:lpstr>
      <vt:lpstr>Comic Sans MS</vt:lpstr>
      <vt:lpstr>ＭＳ Ｐゴシック</vt:lpstr>
      <vt:lpstr>Symbol</vt:lpstr>
      <vt:lpstr>Times New Roman</vt:lpstr>
      <vt:lpstr>굴림</vt:lpstr>
      <vt:lpstr>Arial Rounded MT Bold</vt:lpstr>
      <vt:lpstr>MD아트체</vt:lpstr>
      <vt:lpstr>Wingdings</vt:lpstr>
      <vt:lpstr>Thème Office</vt:lpstr>
      <vt:lpstr>Thème Office</vt:lpstr>
      <vt:lpstr>Thème Office</vt:lpstr>
      <vt:lpstr>Thème Office</vt:lpstr>
      <vt:lpstr>Equation</vt:lpstr>
      <vt:lpstr>Diapositive 1</vt:lpstr>
      <vt:lpstr>Campagne MOUTON septembre 2008  </vt:lpstr>
      <vt:lpstr>Diapositive 3</vt:lpstr>
      <vt:lpstr>Diapositive 4</vt:lpstr>
      <vt:lpstr>Vitesses et densité au point de génération point fixe PF02 près du mouillage MG01</vt:lpstr>
      <vt:lpstr>Cisaillement et stratification</vt:lpstr>
      <vt:lpstr>Paramétrisation fine-échelle de la dissipation (point fixe PF02 près du mouillage MG01</vt:lpstr>
      <vt:lpstr>Diapositive 8</vt:lpstr>
      <vt:lpstr>Train d’ondes solitaires au point de génération  </vt:lpstr>
      <vt:lpstr>Diapositive 10</vt:lpstr>
      <vt:lpstr>Diapositive 11</vt:lpstr>
      <vt:lpstr>Au point de résurgence:  vitesses SADCP et dissipation SCAMP/VMP </vt:lpstr>
      <vt:lpstr>Diapositive 13</vt:lpstr>
      <vt:lpstr>PF03 Mesures Scamp</vt:lpstr>
      <vt:lpstr>Mesures de dissipation avec le VMP au point de réflexion</vt:lpstr>
      <vt:lpstr>Diapositive 16</vt:lpstr>
      <vt:lpstr>Diapositive 17</vt:lpstr>
      <vt:lpstr>Diapositive 18</vt:lpstr>
      <vt:lpstr>Analyse des mesures de température</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pascale</dc:creator>
  <cp:lastModifiedBy>blevier</cp:lastModifiedBy>
  <cp:revision>88</cp:revision>
  <dcterms:created xsi:type="dcterms:W3CDTF">2009-11-30T10:00:34Z</dcterms:created>
  <dcterms:modified xsi:type="dcterms:W3CDTF">2009-12-01T10:31:28Z</dcterms:modified>
</cp:coreProperties>
</file>